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63" r:id="rId3"/>
    <p:sldId id="267" r:id="rId4"/>
    <p:sldId id="259" r:id="rId5"/>
    <p:sldId id="269" r:id="rId6"/>
    <p:sldId id="270" r:id="rId7"/>
    <p:sldId id="271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35807-F17B-41CA-A75C-CDF572ECEF4D}" type="datetimeFigureOut">
              <a:rPr lang="sq-AL" smtClean="0"/>
              <a:pPr/>
              <a:t>7.5.2020</a:t>
            </a:fld>
            <a:endParaRPr lang="sq-A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q-A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9D8AC-3B1B-43B1-9D12-9D2AD01F6696}" type="slidenum">
              <a:rPr lang="sq-AL" smtClean="0"/>
              <a:pPr/>
              <a:t>‹#›</a:t>
            </a:fld>
            <a:endParaRPr lang="sq-A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q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9D8AC-3B1B-43B1-9D12-9D2AD01F6696}" type="slidenum">
              <a:rPr lang="sq-AL" smtClean="0"/>
              <a:pPr/>
              <a:t>8</a:t>
            </a:fld>
            <a:endParaRPr lang="sq-A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it-IT" sz="2000" b="1" i="1" u="sng" dirty="0" smtClean="0">
                <a:cs typeface="Times New Roman" pitchFamily="18" charset="0"/>
              </a:rPr>
              <a:t>MBI VEPRIMTARINË FINANCIARE, SHËRBIMET MBËSHTETËSE DHE SHPENZIMET VITIN 2019</a:t>
            </a:r>
            <a:r>
              <a:rPr lang="it-IT" sz="2000" b="1" i="1" dirty="0" smtClean="0">
                <a:cs typeface="Times New Roman" pitchFamily="18" charset="0"/>
              </a:rPr>
              <a:t>.</a:t>
            </a:r>
            <a:endParaRPr lang="en-US" sz="20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en-US" dirty="0" smtClean="0"/>
          </a:p>
          <a:p>
            <a:pPr algn="just"/>
            <a:r>
              <a:rPr lang="de-CH" dirty="0" smtClean="0"/>
              <a:t>Ndjeka e  shpenzimet të kryera në fakt, krahasuar këto me planin e miratuar</a:t>
            </a:r>
            <a:endParaRPr lang="en-US" dirty="0" smtClean="0"/>
          </a:p>
          <a:p>
            <a:pPr algn="just"/>
            <a:r>
              <a:rPr lang="de-CH" dirty="0" smtClean="0"/>
              <a:t>Janë bërë rregjistrimet në kontabilitet.</a:t>
            </a:r>
            <a:endParaRPr lang="en-US" dirty="0" smtClean="0"/>
          </a:p>
          <a:p>
            <a:pPr algn="just"/>
            <a:r>
              <a:rPr lang="de-CH" dirty="0" smtClean="0"/>
              <a:t>Është bërë </a:t>
            </a:r>
            <a:r>
              <a:rPr lang="de-CH" u="sng" dirty="0" smtClean="0"/>
              <a:t>bilanci kontabël</a:t>
            </a:r>
            <a:r>
              <a:rPr lang="de-CH" dirty="0" smtClean="0"/>
              <a:t>  me të gjithë analiza</a:t>
            </a:r>
          </a:p>
          <a:p>
            <a:pPr algn="just"/>
            <a:r>
              <a:rPr lang="de-CH" dirty="0" smtClean="0"/>
              <a:t> Janë zbatuar detyrat dhe  rekomandimet që janë lënë nga auditimi  i Ministrisë së  Brendshëm, nga  plan veprimi dhe urdhëri i Prefektit, nga kontrolli i Komisionerit të mbykqyerjes së shërbimit civil.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err="1" smtClean="0"/>
              <a:t>Statistika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dhe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struktura</a:t>
            </a:r>
            <a:r>
              <a:rPr lang="en-US" b="1" i="1" u="sng" dirty="0" smtClean="0"/>
              <a:t> :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de-CH" dirty="0" smtClean="0"/>
              <a:t>Gjatë vitit 2019  është bërë furnizimi ritmik me karbuarant, matriale kancelarie, bojra printeri etj, sipas kërkesave për mbështetjen e institucionit.</a:t>
            </a:r>
            <a:endParaRPr lang="en-US" dirty="0" smtClean="0"/>
          </a:p>
          <a:p>
            <a:pPr algn="just"/>
            <a:r>
              <a:rPr lang="de-CH" dirty="0" smtClean="0"/>
              <a:t>Kemi mbajtur dhe ndjekur të dhëna statistikore për vendimet dhe urdhrat e Prefektit, 14 vendime dhe 84 urdhëra me tematika të ndryshme.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de-CH" dirty="0" smtClean="0"/>
              <a:t>Në arkiv-protokoll kanë hyrë 1978 copë shkresa dhe kanë dalë 2019 copë. Nga qytetarët dhe portali kanë hyrë 211 ankesë-kërkesa dhe kanë dalë 178 copë.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de-CH" dirty="0" smtClean="0"/>
              <a:t>Janë dërguar në Arkivin  Rajonal dokumentacioni i institucionit deri në vitin 2005. Dokumentacioni i viteve 2006-2009 gjithsej 4 vite duhet të përpunohet dhe dorëzohet në Arkivin  Rajonal kanë kaluar  afatet e dorëzimit të dokumentacionit</a:t>
            </a:r>
          </a:p>
          <a:p>
            <a:pPr algn="just">
              <a:buNone/>
            </a:pPr>
            <a:endParaRPr lang="de-CH" dirty="0" smtClean="0"/>
          </a:p>
          <a:p>
            <a:pPr algn="just"/>
            <a:r>
              <a:rPr lang="de-CH" dirty="0" smtClean="0"/>
              <a:t>Gjatë vitit kemi pasur probleme plotësimin me personel të strukturës., mungojnë  aktualisht 3 specialist (1  specialist arkiv-protokollit , 1 specialist  emergjencave civile , 1 specialist  sek.kom.vendore).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2700" b="1" i="1" u="sng" dirty="0" err="1" smtClean="0"/>
              <a:t>Tabela</a:t>
            </a:r>
            <a:r>
              <a:rPr lang="en-US" sz="2700" b="1" i="1" u="sng" dirty="0" smtClean="0"/>
              <a:t> e </a:t>
            </a:r>
            <a:r>
              <a:rPr lang="en-US" sz="2700" b="1" i="1" u="sng" dirty="0" err="1" smtClean="0"/>
              <a:t>realizimit</a:t>
            </a:r>
            <a:r>
              <a:rPr lang="en-US" sz="2700" b="1" i="1" u="sng" dirty="0" smtClean="0"/>
              <a:t> </a:t>
            </a:r>
            <a:r>
              <a:rPr lang="en-US" sz="2700" b="1" i="1" u="sng" dirty="0" err="1" smtClean="0"/>
              <a:t>të</a:t>
            </a:r>
            <a:r>
              <a:rPr lang="en-US" sz="2700" b="1" i="1" u="sng" dirty="0" smtClean="0"/>
              <a:t> </a:t>
            </a:r>
            <a:r>
              <a:rPr lang="en-US" sz="2700" b="1" i="1" u="sng" dirty="0" err="1" smtClean="0"/>
              <a:t>buxhetit</a:t>
            </a:r>
            <a:r>
              <a:rPr lang="en-US" sz="2700" b="1" i="1" u="sng" dirty="0" smtClean="0"/>
              <a:t> </a:t>
            </a:r>
            <a:r>
              <a:rPr lang="en-US" sz="2700" b="1" i="1" u="sng" dirty="0" err="1" smtClean="0"/>
              <a:t>janar-dhjetor</a:t>
            </a:r>
            <a:r>
              <a:rPr lang="en-US" sz="2700" b="1" i="1" u="sng" dirty="0" smtClean="0"/>
              <a:t> 2019 :</a:t>
            </a:r>
            <a:endParaRPr lang="en-US" sz="2700" b="1" i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1999" y="3200400"/>
          <a:ext cx="7391401" cy="3180910"/>
        </p:xfrm>
        <a:graphic>
          <a:graphicData uri="http://schemas.openxmlformats.org/drawingml/2006/table">
            <a:tbl>
              <a:tblPr/>
              <a:tblGrid>
                <a:gridCol w="961463"/>
                <a:gridCol w="1304843"/>
                <a:gridCol w="961463"/>
                <a:gridCol w="892789"/>
                <a:gridCol w="824112"/>
                <a:gridCol w="824112"/>
                <a:gridCol w="824112"/>
                <a:gridCol w="798507"/>
              </a:tblGrid>
              <a:tr h="11093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350" b="1" i="1" dirty="0">
                          <a:latin typeface="Times New Roman"/>
                          <a:ea typeface="Times New Roman"/>
                          <a:cs typeface="Times New Roman"/>
                        </a:rPr>
                        <a:t>Nr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350" b="1" i="1">
                          <a:latin typeface="Times New Roman"/>
                          <a:ea typeface="Times New Roman"/>
                          <a:cs typeface="Times New Roman"/>
                        </a:rPr>
                        <a:t>E m e r t i m i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Institucioni i Prefektit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 dirty="0">
                          <a:latin typeface="Times New Roman"/>
                          <a:ea typeface="Times New Roman"/>
                          <a:cs typeface="Times New Roman"/>
                        </a:rPr>
                        <a:t>Gjendja Civile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350" b="1" i="1">
                          <a:latin typeface="Times New Roman"/>
                          <a:ea typeface="Times New Roman"/>
                          <a:cs typeface="Times New Roman"/>
                        </a:rPr>
                        <a:t>Plani 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Fakti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Plan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Fakt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067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0677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i="1" dirty="0">
                          <a:latin typeface="Times New Roman"/>
                          <a:ea typeface="Times New Roman"/>
                          <a:cs typeface="Times New Roman"/>
                        </a:rPr>
                        <a:t>Paga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22224300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00" i="1">
                          <a:latin typeface="Arial Narrow"/>
                          <a:ea typeface="Times New Roman"/>
                          <a:cs typeface="Times New Roman"/>
                        </a:rPr>
                        <a:t>22124131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99.5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>
                          <a:latin typeface="Arial Narrow"/>
                          <a:ea typeface="Times New Roman"/>
                          <a:cs typeface="Times New Roman"/>
                        </a:rPr>
                        <a:t>1950000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>
                          <a:latin typeface="Arial Narrow"/>
                          <a:ea typeface="Times New Roman"/>
                          <a:cs typeface="Times New Roman"/>
                        </a:rPr>
                        <a:t>1890935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97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5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i="1" dirty="0">
                          <a:latin typeface="Times New Roman"/>
                          <a:ea typeface="Times New Roman"/>
                          <a:cs typeface="Times New Roman"/>
                        </a:rPr>
                        <a:t>Sig. shoqerore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3735000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00" i="1">
                          <a:latin typeface="Arial Narrow"/>
                          <a:ea typeface="Times New Roman"/>
                          <a:cs typeface="Times New Roman"/>
                        </a:rPr>
                        <a:t>3594690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96.2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>
                          <a:latin typeface="Arial Narrow"/>
                          <a:ea typeface="Times New Roman"/>
                          <a:cs typeface="Times New Roman"/>
                        </a:rPr>
                        <a:t>335000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>
                          <a:latin typeface="Arial Narrow"/>
                          <a:ea typeface="Times New Roman"/>
                          <a:cs typeface="Times New Roman"/>
                        </a:rPr>
                        <a:t>310937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92.8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39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i="1">
                          <a:latin typeface="Times New Roman"/>
                          <a:ea typeface="Times New Roman"/>
                          <a:cs typeface="Times New Roman"/>
                        </a:rPr>
                        <a:t>Shpen. operative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7410000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00" i="1" dirty="0">
                          <a:latin typeface="Arial Narrow"/>
                          <a:ea typeface="Times New Roman"/>
                          <a:cs typeface="Times New Roman"/>
                        </a:rPr>
                        <a:t>6573857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88.7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7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i="1">
                          <a:latin typeface="Times New Roman"/>
                          <a:ea typeface="Times New Roman"/>
                          <a:cs typeface="Times New Roman"/>
                        </a:rPr>
                        <a:t>Shperblim menjehershem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00" i="1" dirty="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7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i="1">
                          <a:latin typeface="Times New Roman"/>
                          <a:ea typeface="Times New Roman"/>
                          <a:cs typeface="Times New Roman"/>
                        </a:rPr>
                        <a:t>Transferta te brendshme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128000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00" i="1">
                          <a:latin typeface="Arial Narrow"/>
                          <a:ea typeface="Times New Roman"/>
                          <a:cs typeface="Times New Roman"/>
                        </a:rPr>
                        <a:t>128000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 dirty="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7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100" i="1">
                          <a:latin typeface="Times New Roman"/>
                          <a:ea typeface="Times New Roman"/>
                          <a:cs typeface="Times New Roman"/>
                        </a:rPr>
                        <a:t>Shitje pullash Z.gjendjes civile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00" i="1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 dirty="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 dirty="0">
                          <a:latin typeface="Arial Narrow"/>
                          <a:ea typeface="Times New Roman"/>
                          <a:cs typeface="Times New Roman"/>
                        </a:rPr>
                        <a:t>798200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100" i="1">
                          <a:latin typeface="Times New Roman"/>
                          <a:ea typeface="Times New Roman"/>
                          <a:cs typeface="Times New Roman"/>
                        </a:rPr>
                        <a:t>Rikonstruksion zyrash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2000000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00" i="1">
                          <a:latin typeface="Arial Narrow"/>
                          <a:ea typeface="Times New Roman"/>
                          <a:cs typeface="Times New Roman"/>
                        </a:rPr>
                        <a:t>1965334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>
                          <a:latin typeface="Arial Narrow"/>
                          <a:ea typeface="Times New Roman"/>
                          <a:cs typeface="Times New Roman"/>
                        </a:rPr>
                        <a:t>98.3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900" i="1" dirty="0">
                          <a:latin typeface="Arial Narrow"/>
                          <a:ea typeface="Times New Roman"/>
                          <a:cs typeface="Times New Roman"/>
                        </a:rPr>
                        <a:t>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20">
                <a:tc gridSpan="2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S h u m a :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35497300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Times New Roman"/>
                        </a:rPr>
                        <a:t>34386012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050" b="1" i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96.9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2285000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100" b="1" i="1" dirty="0">
                          <a:solidFill>
                            <a:srgbClr val="000000"/>
                          </a:solidFill>
                          <a:latin typeface="Arial Narrow"/>
                          <a:ea typeface="Times New Roman"/>
                          <a:cs typeface="Arial"/>
                        </a:rPr>
                        <a:t>3000072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050" b="1" i="1" dirty="0" smtClean="0">
                          <a:latin typeface="Arial Narrow"/>
                          <a:ea typeface="Times New Roman"/>
                          <a:cs typeface="Times New Roman"/>
                        </a:rPr>
                        <a:t>96.4</a:t>
                      </a:r>
                      <a:endParaRPr lang="en-US" sz="105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39888" algn="l"/>
              </a:tabLst>
            </a:pPr>
            <a:r>
              <a:rPr kumimoji="0" lang="de-CH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de-CH" sz="12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Në lekë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39888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914400"/>
            <a:ext cx="8610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de-CH" dirty="0" smtClean="0"/>
              <a:t>Veprimtaria e Financës ka qenë hartim, detajimi dhe zbatimin i buxhetit, mbështetur në ligjin për buxhetin e shtetit si dhe në udhëzimet e Ministrisë së Financës dhe Ministrisë së Brendshme. </a:t>
            </a:r>
          </a:p>
          <a:p>
            <a:pPr algn="just">
              <a:buClr>
                <a:schemeClr val="bg2">
                  <a:lumMod val="50000"/>
                </a:schemeClr>
              </a:buClr>
            </a:pPr>
            <a:endParaRPr lang="de-CH" dirty="0" smtClean="0"/>
          </a:p>
          <a:p>
            <a:pPr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de-CH" dirty="0" smtClean="0"/>
              <a:t>Detyrë parësore kemi pasur kontrollin mbi zbatimin e Buxhetit të Institucionit të Prefektit, rakordimin me Degën e Thesarit për shpenzimet e kryera në fakt të krahasuara me programin e miratuar.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(Pagat &amp; sigurimet)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Shpenzimet në total vitin 2019 janë realizuar për administratën në masën </a:t>
            </a:r>
            <a:r>
              <a:rPr lang="it-IT" b="1" dirty="0" smtClean="0"/>
              <a:t>96.9%</a:t>
            </a:r>
            <a:r>
              <a:rPr lang="it-IT" dirty="0" smtClean="0"/>
              <a:t> dhe gjendjen civile në masën </a:t>
            </a:r>
            <a:r>
              <a:rPr lang="it-IT" b="1" dirty="0" smtClean="0"/>
              <a:t>96.4 %</a:t>
            </a:r>
            <a:r>
              <a:rPr lang="it-IT" dirty="0" smtClean="0"/>
              <a:t>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it-IT" dirty="0" smtClean="0"/>
              <a:t>Për zërin pagat shpenzimet janë realizuar në masën </a:t>
            </a:r>
            <a:r>
              <a:rPr lang="it-IT" b="1" dirty="0" smtClean="0"/>
              <a:t>99.5 %</a:t>
            </a:r>
            <a:r>
              <a:rPr lang="it-IT" dirty="0" smtClean="0"/>
              <a:t> dhe gjendja civile në masën </a:t>
            </a:r>
            <a:r>
              <a:rPr lang="it-IT" b="1" dirty="0" smtClean="0"/>
              <a:t>97 %.</a:t>
            </a:r>
          </a:p>
          <a:p>
            <a:pPr algn="just">
              <a:buNone/>
            </a:pPr>
            <a:endParaRPr lang="it-IT" dirty="0" smtClean="0"/>
          </a:p>
          <a:p>
            <a:pPr algn="just"/>
            <a:r>
              <a:rPr lang="it-IT" dirty="0" smtClean="0"/>
              <a:t>Sigurimet shoqërore tek aparati kemi realizim në masën </a:t>
            </a:r>
            <a:r>
              <a:rPr lang="it-IT" b="1" dirty="0" smtClean="0"/>
              <a:t>96.2%</a:t>
            </a:r>
            <a:r>
              <a:rPr lang="it-IT" dirty="0" smtClean="0"/>
              <a:t>,  dhe gjendja civile </a:t>
            </a:r>
            <a:r>
              <a:rPr lang="it-IT" b="1" dirty="0" smtClean="0"/>
              <a:t>92.8%,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199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(Shpenzimet  operative)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it-IT" dirty="0" smtClean="0"/>
              <a:t> </a:t>
            </a:r>
            <a:r>
              <a:rPr lang="it-IT" b="1" dirty="0" smtClean="0"/>
              <a:t>Shpenzimet  operative për administratën  janë realizuar në masën  88.7%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Materiale e shërbime </a:t>
            </a:r>
            <a:r>
              <a:rPr lang="it-IT" b="1" dirty="0" smtClean="0"/>
              <a:t>86.3%,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Kancelari </a:t>
            </a:r>
            <a:r>
              <a:rPr lang="it-IT" b="1" dirty="0" smtClean="0"/>
              <a:t>82%</a:t>
            </a:r>
            <a:r>
              <a:rPr lang="it-IT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Materiale pastrimi ngrohje dezifektimi ndriçimi </a:t>
            </a:r>
            <a:r>
              <a:rPr lang="it-IT" b="1" dirty="0" smtClean="0"/>
              <a:t>88%</a:t>
            </a:r>
            <a:r>
              <a:rPr lang="it-IT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Materiale për funksionimin e paisjeve zyrës tonera </a:t>
            </a:r>
            <a:r>
              <a:rPr lang="it-IT" b="1" dirty="0" smtClean="0"/>
              <a:t>79%</a:t>
            </a:r>
            <a:r>
              <a:rPr lang="it-IT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Të   tjera </a:t>
            </a:r>
            <a:r>
              <a:rPr lang="it-IT" b="1" dirty="0" smtClean="0"/>
              <a:t>98.5%</a:t>
            </a:r>
            <a:r>
              <a:rPr lang="it-IT" dirty="0" smtClean="0"/>
              <a:t>.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Sherbime nga të tretët  </a:t>
            </a:r>
            <a:r>
              <a:rPr lang="it-IT" b="1" dirty="0" smtClean="0"/>
              <a:t>84%,</a:t>
            </a:r>
            <a:r>
              <a:rPr lang="it-IT" dirty="0" smtClean="0"/>
              <a:t>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Energji elektrike </a:t>
            </a:r>
            <a:r>
              <a:rPr lang="it-IT" b="1" dirty="0" smtClean="0"/>
              <a:t>98%</a:t>
            </a:r>
            <a:r>
              <a:rPr lang="it-IT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Uje pijshëm  </a:t>
            </a:r>
            <a:r>
              <a:rPr lang="it-IT" b="1" dirty="0" smtClean="0"/>
              <a:t>67%</a:t>
            </a:r>
            <a:r>
              <a:rPr lang="it-IT" dirty="0" smtClean="0"/>
              <a:t> 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Shpenzime telefonike </a:t>
            </a:r>
            <a:r>
              <a:rPr lang="it-IT" b="1" dirty="0" smtClean="0"/>
              <a:t>67%,</a:t>
            </a:r>
            <a:r>
              <a:rPr lang="it-IT" dirty="0" smtClean="0"/>
              <a:t>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 Shërbime  postare </a:t>
            </a:r>
            <a:r>
              <a:rPr lang="it-IT" b="1" dirty="0" smtClean="0"/>
              <a:t>66%</a:t>
            </a:r>
            <a:r>
              <a:rPr lang="it-IT" dirty="0" smtClean="0"/>
              <a:t> 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Shërbime të sigurimit dhe ruatjes </a:t>
            </a:r>
            <a:r>
              <a:rPr lang="it-IT" b="1" dirty="0" smtClean="0"/>
              <a:t>94%</a:t>
            </a:r>
            <a:r>
              <a:rPr lang="it-IT" dirty="0" smtClean="0"/>
              <a:t>.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Shpenzime transporti  </a:t>
            </a:r>
            <a:r>
              <a:rPr lang="it-IT" b="1" dirty="0" smtClean="0"/>
              <a:t>94 %</a:t>
            </a:r>
            <a:r>
              <a:rPr lang="it-IT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Karburanti </a:t>
            </a:r>
            <a:r>
              <a:rPr lang="it-IT" b="1" dirty="0" smtClean="0"/>
              <a:t>100%</a:t>
            </a:r>
            <a:r>
              <a:rPr lang="it-IT" dirty="0" smtClean="0"/>
              <a:t> 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Pjesë këmbimi  </a:t>
            </a:r>
            <a:r>
              <a:rPr lang="it-IT" b="1" dirty="0" smtClean="0"/>
              <a:t>92 %</a:t>
            </a:r>
            <a:r>
              <a:rPr lang="it-IT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Shpenzime tjera transporti </a:t>
            </a:r>
            <a:r>
              <a:rPr lang="it-IT" b="1" dirty="0" smtClean="0"/>
              <a:t>88%,</a:t>
            </a:r>
            <a:r>
              <a:rPr lang="it-IT" dirty="0" smtClean="0"/>
              <a:t>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Shpenzime udhëtimi e dieta  </a:t>
            </a:r>
            <a:r>
              <a:rPr lang="it-IT" b="1" dirty="0" smtClean="0"/>
              <a:t>93 %</a:t>
            </a:r>
            <a:r>
              <a:rPr lang="it-IT" dirty="0" smtClean="0"/>
              <a:t>,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Shpenzime për mirmbajtje </a:t>
            </a:r>
            <a:r>
              <a:rPr lang="it-IT" b="1" dirty="0" smtClean="0"/>
              <a:t>100%</a:t>
            </a:r>
            <a:r>
              <a:rPr lang="it-IT" dirty="0" smtClean="0"/>
              <a:t>  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dirty="0" smtClean="0"/>
              <a:t>Shpenzime gjyqsore </a:t>
            </a:r>
            <a:r>
              <a:rPr lang="it-IT" b="1" dirty="0" smtClean="0"/>
              <a:t>14 %.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(investimet dhe të tjerë)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it-IT" dirty="0" smtClean="0"/>
              <a:t>Transferta familjare fondi i veçantë realizimi është </a:t>
            </a:r>
            <a:r>
              <a:rPr lang="it-IT" b="1" dirty="0" smtClean="0"/>
              <a:t>100 % , </a:t>
            </a:r>
            <a:endParaRPr lang="en-US" dirty="0" smtClean="0"/>
          </a:p>
          <a:p>
            <a:pPr algn="just"/>
            <a:r>
              <a:rPr lang="it-IT" dirty="0" smtClean="0"/>
              <a:t>Rikonstruksion zyrash për vitin 2019 me vlerën 2.000.000 lekë, realizimi në masën </a:t>
            </a:r>
            <a:r>
              <a:rPr lang="it-IT" b="1" dirty="0" smtClean="0"/>
              <a:t>98.3%</a:t>
            </a:r>
            <a:r>
              <a:rPr lang="it-IT" dirty="0" smtClean="0"/>
              <a:t>, rikonstruksion i arkivit të institucionit PQ Dibër dhe rikonstriksioni i zyrave Nën/Prefekturës Mat.</a:t>
            </a:r>
            <a:endParaRPr lang="en-US" dirty="0" smtClean="0"/>
          </a:p>
          <a:p>
            <a:pPr algn="just"/>
            <a:r>
              <a:rPr lang="it-IT" dirty="0" smtClean="0"/>
              <a:t>Shitja e pullave gjendjes civile të ardhura dhe të derdhura në bankë totalish të deklaruara në sistem shuma 798.200 lekë , për vitin  2019.</a:t>
            </a:r>
            <a:endParaRPr lang="en-US" dirty="0" smtClean="0"/>
          </a:p>
          <a:p>
            <a:pPr algn="just"/>
            <a:r>
              <a:rPr lang="de-CH" dirty="0" smtClean="0"/>
              <a:t>Është bërë  detajimi regjistrit  të  prokurimeve publike në bashkëpunim me Drejtorinë e Prokurimeve Publike dhe atë të Buxhetit pranë Ministrisë së Brendshme.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(Tenderimet)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Gjatë</a:t>
            </a:r>
            <a:r>
              <a:rPr lang="en-US" dirty="0" smtClean="0"/>
              <a:t> </a:t>
            </a:r>
            <a:r>
              <a:rPr lang="en-US" dirty="0" err="1" smtClean="0"/>
              <a:t>vitit</a:t>
            </a:r>
            <a:r>
              <a:rPr lang="en-US" dirty="0" smtClean="0"/>
              <a:t> 2019  </a:t>
            </a:r>
            <a:r>
              <a:rPr lang="en-US" dirty="0" err="1" smtClean="0"/>
              <a:t>janë</a:t>
            </a:r>
            <a:r>
              <a:rPr lang="en-US" dirty="0" smtClean="0"/>
              <a:t> </a:t>
            </a:r>
            <a:r>
              <a:rPr lang="en-US" dirty="0" err="1" smtClean="0"/>
              <a:t>zhvilluar</a:t>
            </a:r>
            <a:r>
              <a:rPr lang="en-US" dirty="0" smtClean="0"/>
              <a:t> </a:t>
            </a:r>
            <a:r>
              <a:rPr lang="en-US" dirty="0" err="1" smtClean="0"/>
              <a:t>këto</a:t>
            </a:r>
            <a:r>
              <a:rPr lang="en-US" dirty="0" smtClean="0"/>
              <a:t> </a:t>
            </a:r>
            <a:r>
              <a:rPr lang="en-US" dirty="0" err="1" smtClean="0"/>
              <a:t>tenderime</a:t>
            </a:r>
            <a:r>
              <a:rPr lang="en-US" dirty="0" smtClean="0"/>
              <a:t> :</a:t>
            </a:r>
          </a:p>
          <a:p>
            <a:pPr lvl="0" algn="just"/>
            <a:r>
              <a:rPr lang="sq-AL" dirty="0" smtClean="0"/>
              <a:t>Shoqëria "Kevenjo"shpk administrator Veli Deda Peshkopi shërbime të sigurimit dhe ruajtjes blerje e vogël zhvilluar në institucionin e Prefektit Qarkut Dibër.</a:t>
            </a:r>
            <a:endParaRPr lang="en-US" dirty="0" smtClean="0"/>
          </a:p>
          <a:p>
            <a:pPr lvl="0" algn="just"/>
            <a:r>
              <a:rPr lang="sq-AL" dirty="0" smtClean="0"/>
              <a:t>Bashkim operatoresh Ekonomik"Kastrati sh.p.k" Durrës , Sherif Kastrati  blerje karburanti blerje e pëqendruar zhvilluar në Mnistrinë e Brendshme.</a:t>
            </a:r>
            <a:endParaRPr lang="en-US" dirty="0" smtClean="0"/>
          </a:p>
          <a:p>
            <a:pPr lvl="0" algn="just"/>
            <a:r>
              <a:rPr lang="sq-AL" dirty="0" smtClean="0"/>
              <a:t>Operatori Ekonomik "Shehu" sh.p.k.Maqëllarë Dibër  ,  Rikonstruksion i godinës Nënprefekturës  Mat blerje e përqëndruar zhvilluar në  institucionin e Prefektit Qarkut Dibër.</a:t>
            </a:r>
            <a:endParaRPr lang="en-US" dirty="0" smtClean="0"/>
          </a:p>
          <a:p>
            <a:pPr lvl="0" algn="just"/>
            <a:r>
              <a:rPr lang="sq-AL" dirty="0" smtClean="0"/>
              <a:t>Operatori Ekonomik "IT STORE shpk" Tiranë ,  blerje boja printeri  blerje e vogël e zhvilluar në  institucionin e Prefektit Qarkut Dibër.</a:t>
            </a:r>
            <a:endParaRPr lang="en-US" dirty="0" smtClean="0"/>
          </a:p>
          <a:p>
            <a:pPr lvl="0" algn="just"/>
            <a:r>
              <a:rPr lang="sq-AL" dirty="0" smtClean="0"/>
              <a:t>Operatori Ekonomik"Tomor Çemalli”Peshkopi,blerje  mat.pastrimi,dizifektimi, ngrohje , ndriçimi  blerje e vogël zhvilluar në  institucionin e Prefektit Qarkut Dibër.</a:t>
            </a:r>
            <a:endParaRPr lang="en-US" dirty="0" smtClean="0"/>
          </a:p>
          <a:p>
            <a:pPr lvl="0" algn="just"/>
            <a:r>
              <a:rPr lang="sq-AL" dirty="0" smtClean="0"/>
              <a:t>Operatori Ekonomik "Kastriot Vorfi " blerje kancelari  blerje e vogël zhvilluar në  institucionin e Prefektit Qarkut Dibër.</a:t>
            </a:r>
            <a:endParaRPr lang="en-US" dirty="0" smtClean="0"/>
          </a:p>
          <a:p>
            <a:pPr lvl="0" algn="just"/>
            <a:r>
              <a:rPr lang="sq-AL" dirty="0" smtClean="0"/>
              <a:t>Operatori Ekonomik"Olsi MOTORS"shpk Paskuqan-Tiranë  blerje pjesë këmbimi  blerje e vogël zhvilluar në  institucionin e Prefektit Qarkut Dibër.</a:t>
            </a:r>
            <a:endParaRPr lang="en-US" dirty="0" smtClean="0"/>
          </a:p>
          <a:p>
            <a:pPr algn="just"/>
            <a:r>
              <a:rPr lang="sq-AL" dirty="0" smtClean="0"/>
              <a:t>Për të gjitha prokurimet publike  janë zbatuar bazat ligjore në sistem dhe dokumentacion.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Detyrimet të pashlyera dhe të ardhurat e NJVV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de-CH" sz="3400" dirty="0" smtClean="0"/>
              <a:t>Gjatë vitit 2019 nuk kemi krijuar detyrme të prapambetura. </a:t>
            </a:r>
            <a:endParaRPr lang="en-US" sz="3400" dirty="0" smtClean="0"/>
          </a:p>
          <a:p>
            <a:pPr algn="just"/>
            <a:r>
              <a:rPr lang="en-US" sz="3400" dirty="0" err="1" smtClean="0"/>
              <a:t>Kemi</a:t>
            </a:r>
            <a:r>
              <a:rPr lang="en-US" sz="3400" dirty="0" smtClean="0"/>
              <a:t> </a:t>
            </a:r>
            <a:r>
              <a:rPr lang="en-US" sz="3400" dirty="0" err="1" smtClean="0"/>
              <a:t>ndjekur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ardhurat</a:t>
            </a:r>
            <a:r>
              <a:rPr lang="en-US" sz="3400" dirty="0" smtClean="0"/>
              <a:t> </a:t>
            </a:r>
            <a:r>
              <a:rPr lang="en-US" sz="3400" dirty="0" err="1" smtClean="0"/>
              <a:t>që</a:t>
            </a:r>
            <a:r>
              <a:rPr lang="en-US" sz="3400" dirty="0" smtClean="0"/>
              <a:t> </a:t>
            </a:r>
            <a:r>
              <a:rPr lang="en-US" sz="3400" dirty="0" err="1" smtClean="0"/>
              <a:t>krijohen</a:t>
            </a:r>
            <a:r>
              <a:rPr lang="en-US" sz="3400" dirty="0" smtClean="0"/>
              <a:t> </a:t>
            </a:r>
            <a:r>
              <a:rPr lang="en-US" sz="3400" dirty="0" err="1" smtClean="0"/>
              <a:t>nga</a:t>
            </a:r>
            <a:r>
              <a:rPr lang="en-US" sz="3400" dirty="0" smtClean="0"/>
              <a:t> </a:t>
            </a:r>
            <a:r>
              <a:rPr lang="en-US" sz="3400" dirty="0" err="1" smtClean="0"/>
              <a:t>paketa</a:t>
            </a:r>
            <a:r>
              <a:rPr lang="en-US" sz="3400" dirty="0" smtClean="0"/>
              <a:t> </a:t>
            </a:r>
            <a:r>
              <a:rPr lang="en-US" sz="3400" dirty="0" err="1" smtClean="0"/>
              <a:t>fiskale</a:t>
            </a:r>
            <a:r>
              <a:rPr lang="en-US" sz="3400" dirty="0" smtClean="0"/>
              <a:t> e </a:t>
            </a:r>
            <a:r>
              <a:rPr lang="en-US" sz="3400" dirty="0" err="1" smtClean="0"/>
              <a:t>Njësive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VQ </a:t>
            </a:r>
            <a:r>
              <a:rPr lang="en-US" sz="3400" dirty="0" err="1" smtClean="0"/>
              <a:t>Vendore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janë</a:t>
            </a:r>
            <a:r>
              <a:rPr lang="en-US" sz="3400" dirty="0" smtClean="0"/>
              <a:t> </a:t>
            </a:r>
            <a:r>
              <a:rPr lang="en-US" sz="3400" dirty="0" err="1" smtClean="0"/>
              <a:t>raportuar</a:t>
            </a:r>
            <a:r>
              <a:rPr lang="en-US" sz="3400" dirty="0" smtClean="0"/>
              <a:t> </a:t>
            </a:r>
            <a:r>
              <a:rPr lang="en-US" sz="3400" dirty="0" err="1" smtClean="0"/>
              <a:t>çdo</a:t>
            </a:r>
            <a:r>
              <a:rPr lang="en-US" sz="3400" dirty="0" smtClean="0"/>
              <a:t> </a:t>
            </a:r>
            <a:r>
              <a:rPr lang="en-US" sz="3400" dirty="0" err="1" smtClean="0"/>
              <a:t>periudhe</a:t>
            </a:r>
            <a:r>
              <a:rPr lang="en-US" sz="3400" dirty="0" smtClean="0"/>
              <a:t> 3 </a:t>
            </a:r>
            <a:r>
              <a:rPr lang="en-US" sz="3400" dirty="0" err="1" smtClean="0"/>
              <a:t>muaj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progresive</a:t>
            </a:r>
            <a:r>
              <a:rPr lang="en-US" sz="3400" dirty="0" smtClean="0"/>
              <a:t> </a:t>
            </a:r>
          </a:p>
          <a:p>
            <a:pPr algn="just"/>
            <a:r>
              <a:rPr lang="en-US" sz="3400" dirty="0" err="1" smtClean="0"/>
              <a:t>Për</a:t>
            </a:r>
            <a:r>
              <a:rPr lang="en-US" sz="3400" dirty="0" smtClean="0"/>
              <a:t> </a:t>
            </a:r>
            <a:r>
              <a:rPr lang="en-US" sz="3400" dirty="0" err="1" smtClean="0"/>
              <a:t>vitin</a:t>
            </a:r>
            <a:r>
              <a:rPr lang="en-US" sz="3400" dirty="0" smtClean="0"/>
              <a:t> 2019 </a:t>
            </a:r>
            <a:r>
              <a:rPr lang="en-US" sz="3400" dirty="0" err="1" smtClean="0"/>
              <a:t>janë</a:t>
            </a:r>
            <a:r>
              <a:rPr lang="en-US" sz="3400" dirty="0" smtClean="0"/>
              <a:t> </a:t>
            </a:r>
            <a:r>
              <a:rPr lang="en-US" sz="3400" dirty="0" err="1" smtClean="0"/>
              <a:t>realizuar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ardhura</a:t>
            </a:r>
            <a:r>
              <a:rPr lang="en-US" sz="3400" dirty="0" smtClean="0"/>
              <a:t> </a:t>
            </a:r>
            <a:r>
              <a:rPr lang="en-US" sz="3400" dirty="0" err="1" smtClean="0"/>
              <a:t>në</a:t>
            </a:r>
            <a:r>
              <a:rPr lang="en-US" sz="3400" dirty="0" smtClean="0"/>
              <a:t> </a:t>
            </a:r>
            <a:r>
              <a:rPr lang="en-US" sz="3400" dirty="0" err="1" smtClean="0"/>
              <a:t>masën</a:t>
            </a:r>
            <a:r>
              <a:rPr lang="en-US" sz="3400" dirty="0" smtClean="0"/>
              <a:t> 82 %,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400" dirty="0" err="1" smtClean="0"/>
              <a:t>Bashkia</a:t>
            </a:r>
            <a:r>
              <a:rPr lang="en-US" sz="3400" dirty="0" smtClean="0"/>
              <a:t> </a:t>
            </a:r>
            <a:r>
              <a:rPr lang="en-US" sz="3400" dirty="0" err="1" smtClean="0"/>
              <a:t>Dibër</a:t>
            </a:r>
            <a:r>
              <a:rPr lang="en-US" sz="3400" dirty="0" smtClean="0"/>
              <a:t>  82%,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400" dirty="0" err="1" smtClean="0"/>
              <a:t>Bashkia</a:t>
            </a:r>
            <a:r>
              <a:rPr lang="en-US" sz="3400" dirty="0" smtClean="0"/>
              <a:t> Mat 80%,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400" dirty="0" err="1" smtClean="0"/>
              <a:t>Bashkia</a:t>
            </a:r>
            <a:r>
              <a:rPr lang="en-US" sz="3400" dirty="0" smtClean="0"/>
              <a:t> </a:t>
            </a:r>
            <a:r>
              <a:rPr lang="en-US" sz="3400" dirty="0" err="1" smtClean="0"/>
              <a:t>Bulqizë</a:t>
            </a:r>
            <a:r>
              <a:rPr lang="en-US" sz="3400" dirty="0" smtClean="0"/>
              <a:t> 87%,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400" dirty="0" err="1" smtClean="0"/>
              <a:t>Bashkia</a:t>
            </a:r>
            <a:r>
              <a:rPr lang="en-US" sz="3400" dirty="0" smtClean="0"/>
              <a:t> </a:t>
            </a:r>
            <a:r>
              <a:rPr lang="en-US" sz="3400" dirty="0" err="1" smtClean="0"/>
              <a:t>Klos</a:t>
            </a:r>
            <a:r>
              <a:rPr lang="en-US" sz="3400" dirty="0" smtClean="0"/>
              <a:t> 79%.</a:t>
            </a:r>
          </a:p>
          <a:p>
            <a:pPr algn="just">
              <a:buNone/>
            </a:pPr>
            <a:endParaRPr lang="en-US" sz="3400" dirty="0" smtClean="0"/>
          </a:p>
          <a:p>
            <a:pPr algn="just"/>
            <a:r>
              <a:rPr lang="en-US" sz="3400" u="sng" dirty="0" err="1" smtClean="0"/>
              <a:t>Detyrat</a:t>
            </a:r>
            <a:r>
              <a:rPr lang="en-US" sz="3400" u="sng" dirty="0" smtClean="0"/>
              <a:t> </a:t>
            </a:r>
            <a:r>
              <a:rPr lang="en-US" sz="3400" u="sng" dirty="0" err="1" smtClean="0"/>
              <a:t>për</a:t>
            </a:r>
            <a:r>
              <a:rPr lang="en-US" sz="3400" u="sng" dirty="0" smtClean="0"/>
              <a:t> </a:t>
            </a:r>
            <a:r>
              <a:rPr lang="en-US" sz="3400" u="sng" dirty="0" err="1" smtClean="0"/>
              <a:t>të</a:t>
            </a:r>
            <a:r>
              <a:rPr lang="en-US" sz="3400" u="sng" dirty="0" smtClean="0"/>
              <a:t> </a:t>
            </a:r>
            <a:r>
              <a:rPr lang="en-US" sz="3400" u="sng" dirty="0" err="1" smtClean="0"/>
              <a:t>ardhmen</a:t>
            </a:r>
            <a:r>
              <a:rPr lang="en-US" sz="3400" u="sng" dirty="0" smtClean="0"/>
              <a:t> :</a:t>
            </a:r>
            <a:endParaRPr lang="en-US" sz="3400" dirty="0" smtClean="0"/>
          </a:p>
          <a:p>
            <a:pPr algn="just"/>
            <a:r>
              <a:rPr lang="en-US" sz="3400" dirty="0" smtClean="0"/>
              <a:t>Do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realizojmë</a:t>
            </a:r>
            <a:r>
              <a:rPr lang="en-US" sz="3400" dirty="0" smtClean="0"/>
              <a:t> </a:t>
            </a:r>
            <a:r>
              <a:rPr lang="en-US" sz="3400" dirty="0" err="1" smtClean="0"/>
              <a:t>në</a:t>
            </a:r>
            <a:r>
              <a:rPr lang="en-US" sz="3400" dirty="0" smtClean="0"/>
              <a:t> </a:t>
            </a:r>
            <a:r>
              <a:rPr lang="en-US" sz="3400" dirty="0" err="1" smtClean="0"/>
              <a:t>kohë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gjitha</a:t>
            </a:r>
            <a:r>
              <a:rPr lang="en-US" sz="3400" dirty="0" smtClean="0"/>
              <a:t> </a:t>
            </a:r>
            <a:r>
              <a:rPr lang="en-US" sz="3400" dirty="0" err="1" smtClean="0"/>
              <a:t>pagesat</a:t>
            </a:r>
            <a:r>
              <a:rPr lang="en-US" sz="3400" dirty="0" smtClean="0"/>
              <a:t> </a:t>
            </a:r>
            <a:r>
              <a:rPr lang="en-US" sz="3400" dirty="0" err="1" smtClean="0"/>
              <a:t>për</a:t>
            </a:r>
            <a:r>
              <a:rPr lang="en-US" sz="3400" dirty="0" smtClean="0"/>
              <a:t> </a:t>
            </a:r>
            <a:r>
              <a:rPr lang="en-US" sz="3400" dirty="0" err="1" smtClean="0"/>
              <a:t>pagat</a:t>
            </a:r>
            <a:r>
              <a:rPr lang="en-US" sz="3400" dirty="0" smtClean="0"/>
              <a:t>, </a:t>
            </a:r>
            <a:r>
              <a:rPr lang="en-US" sz="3400" dirty="0" err="1" smtClean="0"/>
              <a:t>sigurimet</a:t>
            </a:r>
            <a:r>
              <a:rPr lang="en-US" sz="3400" dirty="0" smtClean="0"/>
              <a:t> </a:t>
            </a:r>
            <a:r>
              <a:rPr lang="en-US" sz="3400" dirty="0" err="1" smtClean="0"/>
              <a:t>shoqërore</a:t>
            </a:r>
            <a:r>
              <a:rPr lang="en-US" sz="3400" dirty="0" smtClean="0"/>
              <a:t> , </a:t>
            </a:r>
            <a:r>
              <a:rPr lang="en-US" sz="3400" dirty="0" err="1" smtClean="0"/>
              <a:t>shpenzimet</a:t>
            </a:r>
            <a:r>
              <a:rPr lang="en-US" sz="3400" dirty="0" smtClean="0"/>
              <a:t> operative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detyra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tjera</a:t>
            </a:r>
            <a:r>
              <a:rPr lang="en-US" sz="3400" dirty="0" smtClean="0"/>
              <a:t> </a:t>
            </a:r>
            <a:r>
              <a:rPr lang="en-US" sz="3400" dirty="0" err="1" smtClean="0"/>
              <a:t>që</a:t>
            </a:r>
            <a:r>
              <a:rPr lang="en-US" sz="3400" dirty="0" smtClean="0"/>
              <a:t> </a:t>
            </a:r>
            <a:r>
              <a:rPr lang="en-US" sz="3400" dirty="0" err="1" smtClean="0"/>
              <a:t>i</a:t>
            </a:r>
            <a:r>
              <a:rPr lang="en-US" sz="3400" dirty="0" smtClean="0"/>
              <a:t> </a:t>
            </a:r>
            <a:r>
              <a:rPr lang="en-US" sz="3400" dirty="0" err="1" smtClean="0"/>
              <a:t>përkasin</a:t>
            </a:r>
            <a:r>
              <a:rPr lang="en-US" sz="3400" dirty="0" smtClean="0"/>
              <a:t> </a:t>
            </a:r>
            <a:r>
              <a:rPr lang="en-US" sz="3400" dirty="0" err="1" smtClean="0"/>
              <a:t>Sektorit</a:t>
            </a:r>
            <a:r>
              <a:rPr lang="en-US" sz="3400" dirty="0" smtClean="0"/>
              <a:t> </a:t>
            </a:r>
            <a:r>
              <a:rPr lang="en-US" sz="3400" dirty="0" err="1" smtClean="0"/>
              <a:t>Financës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Shërbimeve</a:t>
            </a:r>
            <a:r>
              <a:rPr lang="en-US" sz="3400" dirty="0" smtClean="0"/>
              <a:t> </a:t>
            </a:r>
            <a:r>
              <a:rPr lang="en-US" sz="3400" dirty="0" err="1" smtClean="0"/>
              <a:t>Mbështetëse</a:t>
            </a:r>
            <a:r>
              <a:rPr lang="en-US" sz="3400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400" dirty="0" smtClean="0"/>
              <a:t>Do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ndiqen</a:t>
            </a:r>
            <a:r>
              <a:rPr lang="en-US" sz="3400" dirty="0" smtClean="0"/>
              <a:t> </a:t>
            </a:r>
            <a:r>
              <a:rPr lang="en-US" sz="3400" dirty="0" err="1" smtClean="0"/>
              <a:t>në</a:t>
            </a:r>
            <a:r>
              <a:rPr lang="en-US" sz="3400" dirty="0" smtClean="0"/>
              <a:t> </a:t>
            </a:r>
            <a:r>
              <a:rPr lang="en-US" sz="3400" dirty="0" err="1" smtClean="0"/>
              <a:t>vazhdimësi</a:t>
            </a:r>
            <a:r>
              <a:rPr lang="en-US" sz="3400" dirty="0" smtClean="0"/>
              <a:t> </a:t>
            </a:r>
            <a:r>
              <a:rPr lang="en-US" sz="3400" dirty="0" err="1" smtClean="0"/>
              <a:t>rregulli</a:t>
            </a:r>
            <a:r>
              <a:rPr lang="en-US" sz="3400" dirty="0" smtClean="0"/>
              <a:t> </a:t>
            </a:r>
            <a:r>
              <a:rPr lang="en-US" sz="3400" dirty="0" err="1" smtClean="0"/>
              <a:t>i</a:t>
            </a:r>
            <a:r>
              <a:rPr lang="en-US" sz="3400" dirty="0" smtClean="0"/>
              <a:t> </a:t>
            </a:r>
            <a:r>
              <a:rPr lang="en-US" sz="3400" dirty="0" err="1" smtClean="0"/>
              <a:t>brendshëm</a:t>
            </a:r>
            <a:r>
              <a:rPr lang="en-US" sz="3400" dirty="0" smtClean="0"/>
              <a:t> , </a:t>
            </a:r>
            <a:r>
              <a:rPr lang="en-US" sz="3400" dirty="0" err="1" smtClean="0"/>
              <a:t>levizja</a:t>
            </a:r>
            <a:r>
              <a:rPr lang="en-US" sz="3400" dirty="0" smtClean="0"/>
              <a:t> e </a:t>
            </a:r>
            <a:r>
              <a:rPr lang="en-US" sz="3400" dirty="0" err="1" smtClean="0"/>
              <a:t>punonjësve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problemet</a:t>
            </a:r>
            <a:r>
              <a:rPr lang="en-US" sz="3400" dirty="0" smtClean="0"/>
              <a:t> e </a:t>
            </a:r>
            <a:r>
              <a:rPr lang="en-US" sz="3400" dirty="0" err="1" smtClean="0"/>
              <a:t>disiplinës</a:t>
            </a:r>
            <a:r>
              <a:rPr lang="en-US" sz="3400" dirty="0" smtClean="0"/>
              <a:t>.</a:t>
            </a:r>
          </a:p>
          <a:p>
            <a:pPr algn="just"/>
            <a:r>
              <a:rPr lang="en-US" sz="3400" dirty="0" smtClean="0"/>
              <a:t>Do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ndiqen</a:t>
            </a:r>
            <a:r>
              <a:rPr lang="en-US" sz="3400" dirty="0" smtClean="0"/>
              <a:t> </a:t>
            </a:r>
            <a:r>
              <a:rPr lang="en-US" sz="3400" dirty="0" err="1" smtClean="0"/>
              <a:t>shpenzimet</a:t>
            </a:r>
            <a:r>
              <a:rPr lang="en-US" sz="3400" dirty="0" smtClean="0"/>
              <a:t> </a:t>
            </a:r>
            <a:r>
              <a:rPr lang="en-US" sz="3400" dirty="0" err="1" smtClean="0"/>
              <a:t>nga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tretët</a:t>
            </a:r>
            <a:r>
              <a:rPr lang="en-US" sz="3400" dirty="0" smtClean="0"/>
              <a:t>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ujë</a:t>
            </a:r>
            <a:r>
              <a:rPr lang="en-US" sz="3400" dirty="0" smtClean="0"/>
              <a:t>, </a:t>
            </a:r>
            <a:r>
              <a:rPr lang="en-US" sz="3400" dirty="0" err="1" smtClean="0"/>
              <a:t>energji,telefon,shpenzimet</a:t>
            </a:r>
            <a:r>
              <a:rPr lang="en-US" sz="3400" dirty="0" smtClean="0"/>
              <a:t> </a:t>
            </a:r>
            <a:r>
              <a:rPr lang="en-US" sz="3400" dirty="0" err="1" smtClean="0"/>
              <a:t>postare</a:t>
            </a:r>
            <a:r>
              <a:rPr lang="en-US" sz="3400" dirty="0" smtClean="0"/>
              <a:t> </a:t>
            </a:r>
            <a:r>
              <a:rPr lang="en-US" sz="3400" dirty="0" err="1" smtClean="0"/>
              <a:t>që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mos</a:t>
            </a:r>
            <a:r>
              <a:rPr lang="en-US" sz="3400" dirty="0" smtClean="0"/>
              <a:t> </a:t>
            </a:r>
            <a:r>
              <a:rPr lang="en-US" sz="3400" dirty="0" err="1" smtClean="0"/>
              <a:t>kemi</a:t>
            </a:r>
            <a:r>
              <a:rPr lang="en-US" sz="3400" dirty="0" smtClean="0"/>
              <a:t> </a:t>
            </a:r>
            <a:r>
              <a:rPr lang="en-US" sz="3400" dirty="0" err="1" smtClean="0"/>
              <a:t>tejkalim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programit</a:t>
            </a:r>
            <a:r>
              <a:rPr lang="en-US" sz="3400" dirty="0" smtClean="0"/>
              <a:t>.</a:t>
            </a:r>
          </a:p>
          <a:p>
            <a:pPr algn="just"/>
            <a:r>
              <a:rPr lang="en-US" sz="3400" dirty="0" smtClean="0"/>
              <a:t>Me </a:t>
            </a:r>
            <a:r>
              <a:rPr lang="en-US" sz="3400" dirty="0" err="1" smtClean="0"/>
              <a:t>miratimin</a:t>
            </a:r>
            <a:r>
              <a:rPr lang="en-US" sz="3400" dirty="0" smtClean="0"/>
              <a:t> e </a:t>
            </a:r>
            <a:r>
              <a:rPr lang="en-US" sz="3400" dirty="0" err="1" smtClean="0"/>
              <a:t>buxhetit</a:t>
            </a:r>
            <a:r>
              <a:rPr lang="en-US" sz="3400" dirty="0" smtClean="0"/>
              <a:t> 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vitit</a:t>
            </a:r>
            <a:r>
              <a:rPr lang="en-US" sz="3400" dirty="0" smtClean="0"/>
              <a:t> 2020  do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realizojmë</a:t>
            </a:r>
            <a:r>
              <a:rPr lang="en-US" sz="3400" dirty="0" smtClean="0"/>
              <a:t> </a:t>
            </a:r>
            <a:r>
              <a:rPr lang="en-US" sz="3400" dirty="0" err="1" smtClean="0"/>
              <a:t>në</a:t>
            </a:r>
            <a:r>
              <a:rPr lang="en-US" sz="3400" dirty="0" smtClean="0"/>
              <a:t> </a:t>
            </a:r>
            <a:r>
              <a:rPr lang="en-US" sz="3400" dirty="0" err="1" smtClean="0"/>
              <a:t>kohë</a:t>
            </a:r>
            <a:r>
              <a:rPr lang="en-US" sz="3400" dirty="0" smtClean="0"/>
              <a:t> </a:t>
            </a:r>
            <a:r>
              <a:rPr lang="en-US" sz="3400" dirty="0" err="1" smtClean="0"/>
              <a:t>detajimin</a:t>
            </a:r>
            <a:r>
              <a:rPr lang="en-US" sz="3400" dirty="0" smtClean="0"/>
              <a:t> </a:t>
            </a:r>
            <a:r>
              <a:rPr lang="en-US" sz="3400" dirty="0" err="1" smtClean="0"/>
              <a:t>sa</a:t>
            </a:r>
            <a:r>
              <a:rPr lang="en-US" sz="3400" dirty="0" smtClean="0"/>
              <a:t> </a:t>
            </a:r>
            <a:r>
              <a:rPr lang="en-US" sz="3400" dirty="0" err="1" smtClean="0"/>
              <a:t>më</a:t>
            </a:r>
            <a:r>
              <a:rPr lang="en-US" sz="3400" dirty="0" smtClean="0"/>
              <a:t> real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tij</a:t>
            </a:r>
            <a:r>
              <a:rPr lang="en-US" sz="3400" dirty="0" smtClean="0"/>
              <a:t> </a:t>
            </a:r>
            <a:r>
              <a:rPr lang="en-US" sz="3400" dirty="0" err="1" smtClean="0"/>
              <a:t>sipas</a:t>
            </a:r>
            <a:r>
              <a:rPr lang="en-US" sz="3400" dirty="0" smtClean="0"/>
              <a:t> </a:t>
            </a:r>
            <a:r>
              <a:rPr lang="en-US" sz="3400" dirty="0" err="1" smtClean="0"/>
              <a:t>zërave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shpenzimeve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ndiqet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gjitha</a:t>
            </a:r>
            <a:r>
              <a:rPr lang="en-US" sz="3400" dirty="0" smtClean="0"/>
              <a:t> </a:t>
            </a:r>
            <a:r>
              <a:rPr lang="en-US" sz="3400" dirty="0" err="1" smtClean="0"/>
              <a:t>shpenzimet</a:t>
            </a:r>
            <a:r>
              <a:rPr lang="en-US" sz="3400" dirty="0" smtClean="0"/>
              <a:t>.</a:t>
            </a:r>
          </a:p>
          <a:p>
            <a:pPr algn="just"/>
            <a:r>
              <a:rPr lang="en-US" sz="3400" dirty="0" err="1" smtClean="0"/>
              <a:t>Në</a:t>
            </a:r>
            <a:r>
              <a:rPr lang="en-US" sz="3400" dirty="0" smtClean="0"/>
              <a:t> </a:t>
            </a:r>
            <a:r>
              <a:rPr lang="en-US" sz="3400" dirty="0" err="1" smtClean="0"/>
              <a:t>bashkëpunim</a:t>
            </a:r>
            <a:r>
              <a:rPr lang="en-US" sz="3400" dirty="0" smtClean="0"/>
              <a:t> me </a:t>
            </a:r>
            <a:r>
              <a:rPr lang="en-US" sz="3400" dirty="0" err="1" smtClean="0"/>
              <a:t>sektorët</a:t>
            </a:r>
            <a:r>
              <a:rPr lang="en-US" sz="3400" dirty="0" smtClean="0"/>
              <a:t> e </a:t>
            </a:r>
            <a:r>
              <a:rPr lang="en-US" sz="3400" dirty="0" err="1" smtClean="0"/>
              <a:t>tjerë</a:t>
            </a:r>
            <a:r>
              <a:rPr lang="en-US" sz="3400" dirty="0" smtClean="0"/>
              <a:t> do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shprehemi</a:t>
            </a:r>
            <a:r>
              <a:rPr lang="en-US" sz="3400" dirty="0" smtClean="0"/>
              <a:t> </a:t>
            </a:r>
            <a:r>
              <a:rPr lang="en-US" sz="3400" dirty="0" err="1" smtClean="0"/>
              <a:t>në</a:t>
            </a:r>
            <a:r>
              <a:rPr lang="en-US" sz="3400" dirty="0" smtClean="0"/>
              <a:t> </a:t>
            </a:r>
            <a:r>
              <a:rPr lang="en-US" sz="3400" dirty="0" err="1" smtClean="0"/>
              <a:t>kohë</a:t>
            </a:r>
            <a:r>
              <a:rPr lang="en-US" sz="3400" dirty="0" smtClean="0"/>
              <a:t> </a:t>
            </a:r>
            <a:r>
              <a:rPr lang="en-US" sz="3400" dirty="0" err="1" smtClean="0"/>
              <a:t>për</a:t>
            </a:r>
            <a:r>
              <a:rPr lang="en-US" sz="3400" dirty="0" smtClean="0"/>
              <a:t> </a:t>
            </a:r>
            <a:r>
              <a:rPr lang="en-US" sz="3400" dirty="0" err="1" smtClean="0"/>
              <a:t>bazueshmërinë</a:t>
            </a:r>
            <a:r>
              <a:rPr lang="en-US" sz="3400" dirty="0" smtClean="0"/>
              <a:t> </a:t>
            </a:r>
            <a:r>
              <a:rPr lang="en-US" sz="3400" dirty="0" err="1" smtClean="0"/>
              <a:t>ligjore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vendimeve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njesive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qeverisjes</a:t>
            </a:r>
            <a:r>
              <a:rPr lang="en-US" sz="3400" dirty="0" smtClean="0"/>
              <a:t> </a:t>
            </a:r>
            <a:r>
              <a:rPr lang="en-US" sz="3400" dirty="0" err="1" smtClean="0"/>
              <a:t>vendore</a:t>
            </a:r>
            <a:r>
              <a:rPr lang="en-US" sz="3400" dirty="0" smtClean="0"/>
              <a:t>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praktikat</a:t>
            </a:r>
            <a:r>
              <a:rPr lang="en-US" sz="3400" dirty="0" smtClean="0"/>
              <a:t> </a:t>
            </a:r>
            <a:r>
              <a:rPr lang="en-US" sz="3400" dirty="0" err="1" smtClean="0"/>
              <a:t>shkresore</a:t>
            </a:r>
            <a:r>
              <a:rPr lang="en-US" sz="3400" dirty="0" smtClean="0"/>
              <a:t> </a:t>
            </a:r>
            <a:r>
              <a:rPr lang="en-US" sz="3400" dirty="0" err="1" smtClean="0"/>
              <a:t>që</a:t>
            </a:r>
            <a:r>
              <a:rPr lang="en-US" sz="3400" dirty="0" smtClean="0"/>
              <a:t> </a:t>
            </a:r>
            <a:r>
              <a:rPr lang="en-US" sz="3400" dirty="0" err="1" smtClean="0"/>
              <a:t>i</a:t>
            </a:r>
            <a:r>
              <a:rPr lang="en-US" sz="3400" dirty="0" smtClean="0"/>
              <a:t> </a:t>
            </a:r>
            <a:r>
              <a:rPr lang="en-US" sz="3400" dirty="0" err="1" smtClean="0"/>
              <a:t>përkasin</a:t>
            </a:r>
            <a:r>
              <a:rPr lang="en-US" sz="3400" dirty="0" smtClean="0"/>
              <a:t> </a:t>
            </a:r>
            <a:r>
              <a:rPr lang="en-US" sz="3400" dirty="0" err="1" smtClean="0"/>
              <a:t>Sektorit</a:t>
            </a:r>
            <a:r>
              <a:rPr lang="en-US" sz="3400" dirty="0" smtClean="0"/>
              <a:t> </a:t>
            </a:r>
            <a:r>
              <a:rPr lang="en-US" sz="3400" dirty="0" err="1" smtClean="0"/>
              <a:t>Financës</a:t>
            </a:r>
            <a:r>
              <a:rPr lang="en-US" sz="3400" dirty="0" smtClean="0"/>
              <a:t> </a:t>
            </a:r>
            <a:r>
              <a:rPr lang="en-US" sz="3400" dirty="0" err="1" smtClean="0"/>
              <a:t>dhe</a:t>
            </a:r>
            <a:r>
              <a:rPr lang="en-US" sz="3400" dirty="0" smtClean="0"/>
              <a:t> </a:t>
            </a:r>
            <a:r>
              <a:rPr lang="en-US" sz="3400" dirty="0" err="1" smtClean="0"/>
              <a:t>Shërbimeve</a:t>
            </a:r>
            <a:r>
              <a:rPr lang="en-US" sz="3400" dirty="0" smtClean="0"/>
              <a:t> </a:t>
            </a:r>
            <a:r>
              <a:rPr lang="en-US" sz="3400" dirty="0" err="1" smtClean="0"/>
              <a:t>Mbështetëse</a:t>
            </a:r>
            <a:r>
              <a:rPr lang="en-US" sz="3400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188</TotalTime>
  <Words>1022</Words>
  <Application>Microsoft Office PowerPoint</Application>
  <PresentationFormat>On-screen Show (4:3)</PresentationFormat>
  <Paragraphs>151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        MBI VEPRIMTARINË FINANCIARE, SHËRBIMET MBËSHTETËSE DHE SHPENZIMET VITIN 2019.</vt:lpstr>
      <vt:lpstr>Statistika dhe struktura :</vt:lpstr>
      <vt:lpstr>    Tabela e realizimit të buxhetit janar-dhjetor 2019 :</vt:lpstr>
      <vt:lpstr>Mbi zbatimin e buxhetit (Pagat &amp; sigurimet) :</vt:lpstr>
      <vt:lpstr>Mbi zbatimin e buxhetit (Shpenzimet  operative) :</vt:lpstr>
      <vt:lpstr>Mbi zbatimin e buxhetit (investimet dhe të tjerë) :</vt:lpstr>
      <vt:lpstr>Mbi zbatimin e buxhetit (Tenderimet) :</vt:lpstr>
      <vt:lpstr>Detyrimet të pashlyera dhe të ardhurat e NJVV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nurce</cp:lastModifiedBy>
  <cp:revision>45</cp:revision>
  <dcterms:created xsi:type="dcterms:W3CDTF">2006-08-16T00:00:00Z</dcterms:created>
  <dcterms:modified xsi:type="dcterms:W3CDTF">2020-05-07T08:36:56Z</dcterms:modified>
</cp:coreProperties>
</file>