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7" r:id="rId2"/>
    <p:sldId id="263" r:id="rId3"/>
    <p:sldId id="267" r:id="rId4"/>
    <p:sldId id="259" r:id="rId5"/>
    <p:sldId id="269" r:id="rId6"/>
    <p:sldId id="270" r:id="rId7"/>
    <p:sldId id="271" r:id="rId8"/>
    <p:sldId id="27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q-A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35807-F17B-41CA-A75C-CDF572ECEF4D}" type="datetimeFigureOut">
              <a:rPr lang="sq-AL" smtClean="0"/>
              <a:pPr/>
              <a:t>15.1.2021</a:t>
            </a:fld>
            <a:endParaRPr lang="sq-A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q-A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q-A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q-A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9D8AC-3B1B-43B1-9D12-9D2AD01F6696}" type="slidenum">
              <a:rPr lang="sq-AL" smtClean="0"/>
              <a:pPr/>
              <a:t>‹#›</a:t>
            </a:fld>
            <a:endParaRPr lang="sq-A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q-A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49D8AC-3B1B-43B1-9D12-9D2AD01F6696}" type="slidenum">
              <a:rPr lang="sq-AL" smtClean="0"/>
              <a:pPr/>
              <a:t>8</a:t>
            </a:fld>
            <a:endParaRPr lang="sq-A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1/15/2021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1/15/2021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b="1" i="1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it-IT" b="1" i="1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it-IT" b="1" i="1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it-IT" b="1" i="1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it-IT" b="1" i="1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it-IT" b="1" i="1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it-IT" b="1" i="1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it-IT" b="1" i="1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it-IT" b="1" i="1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it-IT" b="1" i="1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it-IT" b="1" i="1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it-IT" b="1" i="1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it-IT" b="1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it-IT" sz="2000" b="1" i="1" u="sng" dirty="0" smtClean="0">
                <a:cs typeface="Times New Roman" pitchFamily="18" charset="0"/>
              </a:rPr>
              <a:t>MBI VEPRIMTARINË FINANCIARE, SHËRBIMET MBËSHTETËSE DHE SHPENZIMET PËR VITIN 2020</a:t>
            </a:r>
            <a:r>
              <a:rPr lang="it-IT" sz="2000" b="1" i="1" dirty="0" smtClean="0">
                <a:cs typeface="Times New Roman" pitchFamily="18" charset="0"/>
              </a:rPr>
              <a:t>.</a:t>
            </a:r>
            <a:endParaRPr lang="en-US" sz="2000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endParaRPr lang="en-US" dirty="0" smtClean="0"/>
          </a:p>
          <a:p>
            <a:pPr algn="just"/>
            <a:r>
              <a:rPr lang="de-CH" dirty="0" smtClean="0"/>
              <a:t>Ndjeka e  shpenzimet të kryera në fakt, krahasuar këto me planin e miratuar</a:t>
            </a:r>
            <a:endParaRPr lang="en-US" dirty="0" smtClean="0"/>
          </a:p>
          <a:p>
            <a:pPr algn="just"/>
            <a:r>
              <a:rPr lang="de-CH" dirty="0" smtClean="0"/>
              <a:t>Janë bërë rregjistrimet në kontabilitet.</a:t>
            </a:r>
            <a:endParaRPr lang="en-US" dirty="0" smtClean="0"/>
          </a:p>
          <a:p>
            <a:pPr algn="just"/>
            <a:r>
              <a:rPr lang="de-CH" dirty="0" smtClean="0"/>
              <a:t>Është bërë </a:t>
            </a:r>
            <a:r>
              <a:rPr lang="de-CH" u="sng" dirty="0" smtClean="0"/>
              <a:t>bilanci kontabël</a:t>
            </a:r>
            <a:r>
              <a:rPr lang="de-CH" dirty="0" smtClean="0"/>
              <a:t>  me të gjithë analiza</a:t>
            </a:r>
          </a:p>
          <a:p>
            <a:pPr algn="just"/>
            <a:r>
              <a:rPr lang="de-CH" dirty="0" smtClean="0"/>
              <a:t> Janë zbatuar detyrat dhe  rekomandimet që janë lënë nga auditimi  i Ministrisë së  Brendshëm, nga  plan veprimi dhe urdhëri i Prefektit, nga kontrolli i Komisionerit të mbykqyerjes së shërbimit civil.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u="sng" dirty="0" err="1" smtClean="0"/>
              <a:t>Statistika</a:t>
            </a:r>
            <a:r>
              <a:rPr lang="en-US" b="1" i="1" u="sng" dirty="0" smtClean="0"/>
              <a:t> </a:t>
            </a:r>
            <a:r>
              <a:rPr lang="en-US" b="1" i="1" u="sng" dirty="0" err="1" smtClean="0"/>
              <a:t>dhe</a:t>
            </a:r>
            <a:r>
              <a:rPr lang="en-US" b="1" i="1" u="sng" dirty="0" smtClean="0"/>
              <a:t> </a:t>
            </a:r>
            <a:r>
              <a:rPr lang="en-US" b="1" i="1" u="sng" dirty="0" err="1" smtClean="0"/>
              <a:t>struktura</a:t>
            </a:r>
            <a:r>
              <a:rPr lang="en-US" b="1" i="1" u="sng" dirty="0" smtClean="0"/>
              <a:t> :</a:t>
            </a:r>
            <a:endParaRPr lang="en-US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de-CH" dirty="0" smtClean="0"/>
              <a:t>Gjatë vitit </a:t>
            </a:r>
            <a:r>
              <a:rPr lang="de-CH" dirty="0" smtClean="0">
                <a:latin typeface="Times New Roman" pitchFamily="18" charset="0"/>
                <a:cs typeface="Times New Roman" pitchFamily="18" charset="0"/>
              </a:rPr>
              <a:t>2020</a:t>
            </a:r>
            <a:r>
              <a:rPr lang="de-CH" dirty="0" smtClean="0"/>
              <a:t>  është bërë furnizimi ritmik me karbuarant, matriale kancelarie, bojra printeri etj, sipas kërkesave për mbështetjen e institucionit.</a:t>
            </a:r>
            <a:endParaRPr lang="en-US" dirty="0" smtClean="0"/>
          </a:p>
          <a:p>
            <a:pPr algn="just"/>
            <a:r>
              <a:rPr lang="de-CH" dirty="0" smtClean="0"/>
              <a:t>Kemi mbajtur dhe ndjekur të dhëna statistikore për vendimet dhe urdhrat e Prefektit</a:t>
            </a:r>
            <a:r>
              <a:rPr lang="de-CH" smtClean="0"/>
              <a:t>, </a:t>
            </a:r>
            <a:r>
              <a:rPr lang="de-CH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de-CH" smtClean="0"/>
              <a:t> </a:t>
            </a:r>
            <a:r>
              <a:rPr lang="de-CH" dirty="0" smtClean="0"/>
              <a:t>vendime dhe </a:t>
            </a:r>
            <a:r>
              <a:rPr lang="de-CH" dirty="0" smtClean="0">
                <a:latin typeface="Times New Roman" pitchFamily="18" charset="0"/>
                <a:cs typeface="Times New Roman" pitchFamily="18" charset="0"/>
              </a:rPr>
              <a:t>75</a:t>
            </a:r>
            <a:r>
              <a:rPr lang="de-CH" dirty="0" smtClean="0"/>
              <a:t> urdhëra me tematika të ndryshme.</a:t>
            </a:r>
          </a:p>
          <a:p>
            <a:pPr algn="just">
              <a:buNone/>
            </a:pPr>
            <a:endParaRPr lang="en-US" dirty="0" smtClean="0"/>
          </a:p>
          <a:p>
            <a:pPr algn="just"/>
            <a:r>
              <a:rPr lang="de-CH" dirty="0" smtClean="0"/>
              <a:t>Në arkiv-protokoll kanë hyrë </a:t>
            </a:r>
            <a:r>
              <a:rPr lang="de-CH" dirty="0" smtClean="0">
                <a:latin typeface="Times New Roman" pitchFamily="18" charset="0"/>
                <a:cs typeface="Times New Roman" pitchFamily="18" charset="0"/>
              </a:rPr>
              <a:t>1800</a:t>
            </a:r>
            <a:r>
              <a:rPr lang="de-CH" dirty="0" smtClean="0"/>
              <a:t> copë shkresa dhe kanë dalë </a:t>
            </a:r>
            <a:r>
              <a:rPr lang="de-CH" dirty="0" smtClean="0">
                <a:latin typeface="Times New Roman" pitchFamily="18" charset="0"/>
                <a:cs typeface="Times New Roman" pitchFamily="18" charset="0"/>
              </a:rPr>
              <a:t>1311</a:t>
            </a:r>
            <a:r>
              <a:rPr lang="de-CH" dirty="0" smtClean="0"/>
              <a:t> copë. Nga qytetarët dhe portali kanë hyrë </a:t>
            </a:r>
            <a:r>
              <a:rPr lang="de-CH" dirty="0" smtClean="0">
                <a:latin typeface="Times New Roman" pitchFamily="18" charset="0"/>
                <a:cs typeface="Times New Roman" pitchFamily="18" charset="0"/>
              </a:rPr>
              <a:t>139</a:t>
            </a:r>
            <a:r>
              <a:rPr lang="de-CH" dirty="0" smtClean="0"/>
              <a:t> ankesë-kërkesa dhe kanë dalë </a:t>
            </a:r>
            <a:r>
              <a:rPr lang="de-CH" dirty="0" smtClean="0">
                <a:latin typeface="Times New Roman" pitchFamily="18" charset="0"/>
                <a:cs typeface="Times New Roman" pitchFamily="18" charset="0"/>
              </a:rPr>
              <a:t>153</a:t>
            </a:r>
            <a:r>
              <a:rPr lang="de-CH" dirty="0" smtClean="0"/>
              <a:t> copë.</a:t>
            </a:r>
          </a:p>
          <a:p>
            <a:pPr algn="just">
              <a:buNone/>
            </a:pPr>
            <a:endParaRPr lang="en-US" dirty="0" smtClean="0"/>
          </a:p>
          <a:p>
            <a:pPr algn="just"/>
            <a:r>
              <a:rPr lang="de-CH" dirty="0" smtClean="0"/>
              <a:t>Janë dërguar në Arkivin  Rajonal dokumentacioni i institucionit deri në vitin </a:t>
            </a:r>
            <a:r>
              <a:rPr lang="de-CH" dirty="0" smtClean="0">
                <a:latin typeface="Times New Roman" pitchFamily="18" charset="0"/>
                <a:cs typeface="Times New Roman" pitchFamily="18" charset="0"/>
              </a:rPr>
              <a:t>2005</a:t>
            </a:r>
            <a:r>
              <a:rPr lang="de-CH" dirty="0" smtClean="0"/>
              <a:t>. Dokumentacioni i viteve </a:t>
            </a:r>
            <a:r>
              <a:rPr lang="de-CH" dirty="0" smtClean="0">
                <a:latin typeface="Times New Roman" pitchFamily="18" charset="0"/>
                <a:cs typeface="Times New Roman" pitchFamily="18" charset="0"/>
              </a:rPr>
              <a:t>2006-2010</a:t>
            </a:r>
            <a:r>
              <a:rPr lang="de-CH" dirty="0" smtClean="0"/>
              <a:t> gjithsej </a:t>
            </a:r>
            <a:r>
              <a:rPr lang="de-CH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de-CH" dirty="0" smtClean="0"/>
              <a:t> vite duhet të përpunohet dhe dorëzohet në Arkivin Rajonal kanë kaluar  afatet e dorëzimit të dokumentacionit.Vitin 2006 jemi duke punuar  do ta dorëzojmë në muajin </a:t>
            </a:r>
            <a:r>
              <a:rPr lang="de-CH" sz="2200" dirty="0" smtClean="0"/>
              <a:t>Mars 2021.</a:t>
            </a:r>
          </a:p>
          <a:p>
            <a:pPr algn="just">
              <a:buNone/>
            </a:pPr>
            <a:endParaRPr lang="de-CH" dirty="0" smtClean="0"/>
          </a:p>
          <a:p>
            <a:pPr algn="just"/>
            <a:r>
              <a:rPr lang="de-CH" dirty="0" smtClean="0"/>
              <a:t>Gjatë vitit kemi pasur probleme plotësimin me personel të strukturës, mungojnë  aktualisht 2 specialist ( 1 specialist  emergjencave civile , 1 specialist  sek.kom.vendore),struktura </a:t>
            </a:r>
            <a:r>
              <a:rPr lang="de-CH" dirty="0" smtClean="0">
                <a:latin typeface="Times New Roman" pitchFamily="18" charset="0"/>
                <a:cs typeface="Times New Roman" pitchFamily="18" charset="0"/>
              </a:rPr>
              <a:t>29</a:t>
            </a:r>
            <a:r>
              <a:rPr lang="de-CH" dirty="0" smtClean="0"/>
              <a:t> punonjës aktualisht </a:t>
            </a:r>
            <a:r>
              <a:rPr lang="de-CH" dirty="0" smtClean="0">
                <a:latin typeface="Times New Roman" pitchFamily="18" charset="0"/>
                <a:cs typeface="Times New Roman" pitchFamily="18" charset="0"/>
              </a:rPr>
              <a:t>27</a:t>
            </a:r>
            <a:r>
              <a:rPr lang="de-CH" dirty="0" smtClean="0"/>
              <a:t> punonjës(</a:t>
            </a:r>
            <a:r>
              <a:rPr lang="de-CH" dirty="0" smtClean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de-CH" dirty="0" smtClean="0"/>
              <a:t> femra,</a:t>
            </a:r>
            <a:r>
              <a:rPr lang="de-CH" dirty="0" smtClean="0">
                <a:latin typeface="Times New Roman" pitchFamily="18" charset="0"/>
                <a:cs typeface="Times New Roman" pitchFamily="18" charset="0"/>
              </a:rPr>
              <a:t>18</a:t>
            </a:r>
            <a:r>
              <a:rPr lang="de-CH" dirty="0" smtClean="0"/>
              <a:t> meshkuj).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153400" cy="533400"/>
          </a:xfrm>
        </p:spPr>
        <p:txBody>
          <a:bodyPr>
            <a:normAutofit fontScale="90000"/>
          </a:bodyPr>
          <a:lstStyle/>
          <a:p>
            <a:r>
              <a:rPr lang="en-US" sz="3100" b="1" i="1" u="sng" dirty="0" smtClean="0"/>
              <a:t/>
            </a:r>
            <a:br>
              <a:rPr lang="en-US" sz="3100" b="1" i="1" u="sng" dirty="0" smtClean="0"/>
            </a:br>
            <a:r>
              <a:rPr lang="en-US" sz="3100" b="1" i="1" u="sng" dirty="0" smtClean="0"/>
              <a:t/>
            </a:r>
            <a:br>
              <a:rPr lang="en-US" sz="3100" b="1" i="1" u="sng" dirty="0" smtClean="0"/>
            </a:br>
            <a:r>
              <a:rPr lang="en-US" sz="3100" b="1" i="1" u="sng" dirty="0" smtClean="0"/>
              <a:t/>
            </a:r>
            <a:br>
              <a:rPr lang="en-US" sz="3100" b="1" i="1" u="sng" dirty="0" smtClean="0"/>
            </a:br>
            <a:r>
              <a:rPr lang="en-US" sz="3100" b="1" i="1" u="sng" dirty="0" smtClean="0"/>
              <a:t/>
            </a:r>
            <a:br>
              <a:rPr lang="en-US" sz="3100" b="1" i="1" u="sng" dirty="0" smtClean="0"/>
            </a:br>
            <a:r>
              <a:rPr lang="en-US" sz="2700" b="1" i="1" u="sng" dirty="0" err="1" smtClean="0"/>
              <a:t>Tabela</a:t>
            </a:r>
            <a:r>
              <a:rPr lang="en-US" sz="2700" b="1" i="1" u="sng" dirty="0" smtClean="0"/>
              <a:t> e </a:t>
            </a:r>
            <a:r>
              <a:rPr lang="en-US" sz="2700" b="1" i="1" u="sng" dirty="0" err="1" smtClean="0"/>
              <a:t>realizimit</a:t>
            </a:r>
            <a:r>
              <a:rPr lang="en-US" sz="2700" b="1" i="1" u="sng" dirty="0" smtClean="0"/>
              <a:t> </a:t>
            </a:r>
            <a:r>
              <a:rPr lang="en-US" sz="2700" b="1" i="1" u="sng" dirty="0" err="1" smtClean="0"/>
              <a:t>të</a:t>
            </a:r>
            <a:r>
              <a:rPr lang="en-US" sz="2700" b="1" i="1" u="sng" dirty="0" smtClean="0"/>
              <a:t> </a:t>
            </a:r>
            <a:r>
              <a:rPr lang="en-US" sz="2700" b="1" i="1" u="sng" dirty="0" err="1" smtClean="0"/>
              <a:t>buxhetit</a:t>
            </a:r>
            <a:r>
              <a:rPr lang="en-US" sz="2700" b="1" i="1" u="sng" dirty="0" smtClean="0"/>
              <a:t> </a:t>
            </a:r>
            <a:r>
              <a:rPr lang="en-US" sz="2700" b="1" i="1" u="sng" dirty="0" err="1" smtClean="0"/>
              <a:t>janar-dhjetor</a:t>
            </a:r>
            <a:r>
              <a:rPr lang="en-US" sz="2700" b="1" i="1" u="sng" dirty="0" smtClean="0"/>
              <a:t> 2020 :</a:t>
            </a:r>
            <a:endParaRPr lang="en-US" sz="2700" b="1" i="1" u="sng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62000" y="3067490"/>
          <a:ext cx="7391401" cy="3072921"/>
        </p:xfrm>
        <a:graphic>
          <a:graphicData uri="http://schemas.openxmlformats.org/drawingml/2006/table">
            <a:tbl>
              <a:tblPr/>
              <a:tblGrid>
                <a:gridCol w="685801"/>
                <a:gridCol w="1676400"/>
                <a:gridCol w="865568"/>
                <a:gridCol w="892789"/>
                <a:gridCol w="824112"/>
                <a:gridCol w="824112"/>
                <a:gridCol w="824112"/>
                <a:gridCol w="798507"/>
              </a:tblGrid>
              <a:tr h="110931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350" b="1" i="1" dirty="0">
                          <a:latin typeface="Times New Roman"/>
                          <a:ea typeface="Times New Roman"/>
                          <a:cs typeface="Times New Roman"/>
                        </a:rPr>
                        <a:t>Nr</a:t>
                      </a:r>
                      <a:endParaRPr lang="en-US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350" b="1" i="1">
                          <a:latin typeface="Times New Roman"/>
                          <a:ea typeface="Times New Roman"/>
                          <a:cs typeface="Times New Roman"/>
                        </a:rPr>
                        <a:t>E m e r t i m i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100" b="1" i="1">
                          <a:latin typeface="Times New Roman"/>
                          <a:ea typeface="Times New Roman"/>
                          <a:cs typeface="Times New Roman"/>
                        </a:rPr>
                        <a:t>Institucioni i Prefektit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100" b="1" i="1" dirty="0">
                          <a:latin typeface="Times New Roman"/>
                          <a:ea typeface="Times New Roman"/>
                          <a:cs typeface="Times New Roman"/>
                        </a:rPr>
                        <a:t>Gjendja Civile</a:t>
                      </a:r>
                      <a:endParaRPr lang="en-US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31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350" b="1" i="1">
                          <a:latin typeface="Times New Roman"/>
                          <a:ea typeface="Times New Roman"/>
                          <a:cs typeface="Times New Roman"/>
                        </a:rPr>
                        <a:t>Plani 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100" b="1" i="1">
                          <a:latin typeface="Times New Roman"/>
                          <a:ea typeface="Times New Roman"/>
                          <a:cs typeface="Times New Roman"/>
                        </a:rPr>
                        <a:t>Fakti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100" b="1" i="1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100" b="1" i="1">
                          <a:latin typeface="Times New Roman"/>
                          <a:ea typeface="Times New Roman"/>
                          <a:cs typeface="Times New Roman"/>
                        </a:rPr>
                        <a:t>Plan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100" b="1" i="1">
                          <a:latin typeface="Times New Roman"/>
                          <a:ea typeface="Times New Roman"/>
                          <a:cs typeface="Times New Roman"/>
                        </a:rPr>
                        <a:t>Fakt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100" b="1" i="1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0677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endParaRPr lang="en-US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endParaRPr lang="en-US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206776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200" b="1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200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Pagat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en-US" sz="1200" i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20024300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200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19157218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200" b="1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96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2050000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200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2010711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200" b="1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98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156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200" b="1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200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Sigurimet</a:t>
                      </a:r>
                      <a:r>
                        <a:rPr lang="it-IT" sz="1200" i="1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it-IT" sz="1200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shoqërore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en-US" sz="1200" i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3600000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200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3099239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200" b="1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86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335000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200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335000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200" b="1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399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200" b="1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200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Shpenzimet </a:t>
                      </a:r>
                      <a:r>
                        <a:rPr lang="it-IT" sz="1200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operative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en-US" sz="1200" i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8108000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200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6873360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200" b="1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85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200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735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200" b="1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200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Shpërblim </a:t>
                      </a:r>
                      <a:r>
                        <a:rPr lang="it-IT" sz="1200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menjehershem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en-US" sz="1200" i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200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200" b="1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2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200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473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200" b="1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200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Transferta </a:t>
                      </a:r>
                      <a:r>
                        <a:rPr lang="it-IT" sz="1200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të </a:t>
                      </a:r>
                      <a:r>
                        <a:rPr lang="it-IT" sz="1200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brendshme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endParaRPr lang="en-US" sz="1200" i="1" dirty="0" smtClean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en-US" sz="1200" i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575700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200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475700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200" b="1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83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200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200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735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200" b="1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en-US" sz="1200" i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Shitje</a:t>
                      </a:r>
                      <a:r>
                        <a:rPr lang="en-US" sz="1200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1200" i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pullash</a:t>
                      </a:r>
                      <a:r>
                        <a:rPr lang="en-US" sz="1200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1200" i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Z.gjendjes</a:t>
                      </a:r>
                      <a:r>
                        <a:rPr lang="en-US" sz="1200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1200" i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civile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en-US" sz="1200" i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endParaRPr lang="it-IT" sz="1200" i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200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200" b="1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200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200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388700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200" b="1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933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200" b="1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en-US" sz="1200" i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Likuj.fondi</a:t>
                      </a:r>
                      <a:r>
                        <a:rPr lang="en-US" sz="1200" i="1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1200" i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</a:t>
                      </a:r>
                      <a:r>
                        <a:rPr lang="en-US" sz="1200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1200" i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ngurtësuar</a:t>
                      </a:r>
                      <a:r>
                        <a:rPr lang="en-US" sz="1200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1200" i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Rikonstruksion</a:t>
                      </a:r>
                      <a:r>
                        <a:rPr lang="en-US" sz="1200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US" sz="1200" i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zyrash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en-US" sz="1200" i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endParaRPr lang="it-IT" sz="1200" i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200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72083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640205" algn="l"/>
                        </a:tabLst>
                        <a:defRPr/>
                      </a:pPr>
                      <a:r>
                        <a:rPr lang="it-IT" sz="1200" b="1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en-US" sz="12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200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200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en-US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810">
                <a:tc gridSpan="2"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200" b="1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 </a:t>
                      </a:r>
                      <a:r>
                        <a:rPr lang="it-IT" sz="1200" b="1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h u m a :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en-US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32308000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en-US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29677600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en-US" sz="1200" b="1" i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92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en-US" sz="1200" b="1" i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2385000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en-US" sz="1200" b="1" i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2734411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1640205" algn="l"/>
                        </a:tabLst>
                      </a:pPr>
                      <a:r>
                        <a:rPr lang="it-IT" sz="1200" b="1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98</a:t>
                      </a:r>
                      <a:endParaRPr lang="en-US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39888" algn="l"/>
              </a:tabLst>
            </a:pPr>
            <a:r>
              <a:rPr kumimoji="0" lang="de-CH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</a:t>
            </a:r>
            <a:r>
              <a:rPr kumimoji="0" lang="de-CH" sz="12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Në lekë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39888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4800" y="914400"/>
            <a:ext cx="86106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</a:pPr>
            <a:r>
              <a:rPr lang="de-CH" dirty="0" smtClean="0"/>
              <a:t>Veprimtaria e Financës ka qenë hartim, detajimi dhe zbatimin i buxhetit, mbështetur në ligjin për buxhetin e shtetit si dhe në udhëzimet e Ministrisë së Financës dhe Ministrisë së Brendshme. </a:t>
            </a:r>
          </a:p>
          <a:p>
            <a:pPr algn="just">
              <a:buClr>
                <a:schemeClr val="bg2">
                  <a:lumMod val="50000"/>
                </a:schemeClr>
              </a:buClr>
            </a:pPr>
            <a:endParaRPr lang="de-CH" dirty="0" smtClean="0"/>
          </a:p>
          <a:p>
            <a:pPr algn="just"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</a:pPr>
            <a:r>
              <a:rPr lang="de-CH" dirty="0" smtClean="0"/>
              <a:t>Detyrë parësore kemi pasur kontrollin mbi zbatimin e Buxhetit të Institucionit të Prefektit, rakordimin me Degën e Thesarit për shpenzimet e kryera në fakt të krahasuara me programin e miratuar.</a:t>
            </a:r>
            <a:endParaRPr lang="en-US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/>
          </a:bodyPr>
          <a:lstStyle/>
          <a:p>
            <a:r>
              <a:rPr lang="de-CH" sz="2800" b="1" u="sng" dirty="0" smtClean="0"/>
              <a:t>Mbi zbatimin e buxhetit (Pagat &amp; sigurimet) :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it-IT" dirty="0" smtClean="0"/>
              <a:t>Shpenzimet në total vitin 2020 janë realizuar për administratën në masën </a:t>
            </a:r>
            <a:r>
              <a:rPr lang="it-IT" b="1" dirty="0" smtClean="0"/>
              <a:t>92%</a:t>
            </a:r>
            <a:r>
              <a:rPr lang="it-IT" dirty="0" smtClean="0"/>
              <a:t> dhe gjendjen civile në masën </a:t>
            </a:r>
            <a:r>
              <a:rPr lang="it-IT" b="1" dirty="0" smtClean="0"/>
              <a:t>98 %</a:t>
            </a:r>
            <a:r>
              <a:rPr lang="it-IT" dirty="0" smtClean="0"/>
              <a:t>.</a:t>
            </a:r>
          </a:p>
          <a:p>
            <a:pPr algn="just">
              <a:buNone/>
            </a:pPr>
            <a:endParaRPr lang="en-US" dirty="0" smtClean="0"/>
          </a:p>
          <a:p>
            <a:pPr algn="just"/>
            <a:r>
              <a:rPr lang="it-IT" dirty="0" smtClean="0"/>
              <a:t>Për zërin pagat shpenzimet janë realizuar për administratën në masën </a:t>
            </a:r>
            <a:r>
              <a:rPr lang="it-IT" b="1" dirty="0" smtClean="0"/>
              <a:t>96 %</a:t>
            </a:r>
            <a:r>
              <a:rPr lang="it-IT" dirty="0" smtClean="0"/>
              <a:t> dhe gjendja civile në masën </a:t>
            </a:r>
            <a:r>
              <a:rPr lang="it-IT" b="1" dirty="0" smtClean="0"/>
              <a:t>98 %.</a:t>
            </a:r>
          </a:p>
          <a:p>
            <a:pPr algn="just">
              <a:buNone/>
            </a:pPr>
            <a:endParaRPr lang="it-IT" dirty="0" smtClean="0"/>
          </a:p>
          <a:p>
            <a:pPr algn="just"/>
            <a:r>
              <a:rPr lang="it-IT" dirty="0" smtClean="0"/>
              <a:t>Sigurimet shoqërore tek aparati kemi realizim në masën </a:t>
            </a:r>
            <a:r>
              <a:rPr lang="it-IT" b="1" dirty="0" smtClean="0"/>
              <a:t>86%</a:t>
            </a:r>
            <a:r>
              <a:rPr lang="it-IT" dirty="0" smtClean="0"/>
              <a:t>,  dhe gjendja civile </a:t>
            </a:r>
            <a:r>
              <a:rPr lang="it-IT" b="1" dirty="0" smtClean="0"/>
              <a:t>100%, 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19912"/>
          </a:xfrm>
        </p:spPr>
        <p:txBody>
          <a:bodyPr>
            <a:normAutofit/>
          </a:bodyPr>
          <a:lstStyle/>
          <a:p>
            <a:r>
              <a:rPr lang="de-CH" sz="2800" b="1" u="sng" dirty="0" smtClean="0"/>
              <a:t>Mbi zbatimin e buxhetit (Shpenzimet  operative) :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it-IT" sz="2900" dirty="0" smtClean="0"/>
              <a:t> </a:t>
            </a:r>
            <a:r>
              <a:rPr lang="it-IT" sz="3300" b="1" dirty="0" smtClean="0"/>
              <a:t>Shpenzimet  operative për administratën  janë realizuar në masën  </a:t>
            </a:r>
            <a:r>
              <a:rPr lang="it-IT" sz="3300" b="1" dirty="0" smtClean="0">
                <a:latin typeface="Times New Roman" pitchFamily="18" charset="0"/>
                <a:cs typeface="Times New Roman" pitchFamily="18" charset="0"/>
              </a:rPr>
              <a:t>85</a:t>
            </a:r>
            <a:r>
              <a:rPr lang="it-IT" sz="3300" b="1" dirty="0" smtClean="0"/>
              <a:t>% 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it-IT" sz="2900" dirty="0" smtClean="0"/>
              <a:t>Kancelari </a:t>
            </a:r>
            <a:r>
              <a:rPr lang="it-IT" sz="2900" b="1" dirty="0" smtClean="0">
                <a:latin typeface="Times New Roman" pitchFamily="18" charset="0"/>
                <a:cs typeface="Times New Roman" pitchFamily="18" charset="0"/>
              </a:rPr>
              <a:t>80</a:t>
            </a:r>
            <a:r>
              <a:rPr lang="it-IT" sz="2900" b="1" dirty="0" smtClean="0"/>
              <a:t>%</a:t>
            </a:r>
            <a:r>
              <a:rPr lang="it-IT" sz="2900" dirty="0" smtClean="0"/>
              <a:t>,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it-IT" sz="2900" dirty="0" smtClean="0"/>
              <a:t>Materiale pastrimi ngrohje dezifektimi ndriçimi </a:t>
            </a:r>
            <a:r>
              <a:rPr lang="it-IT" sz="2900" b="1" dirty="0" smtClean="0"/>
              <a:t>86%</a:t>
            </a:r>
            <a:r>
              <a:rPr lang="it-IT" sz="2900" dirty="0" smtClean="0"/>
              <a:t>,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it-IT" sz="2900" dirty="0" smtClean="0"/>
              <a:t>Materiale për funksionimin e paisjeve zyrës tonera </a:t>
            </a:r>
            <a:r>
              <a:rPr lang="it-IT" sz="2900" b="1" dirty="0" smtClean="0">
                <a:latin typeface="Times New Roman" pitchFamily="18" charset="0"/>
                <a:cs typeface="Times New Roman" pitchFamily="18" charset="0"/>
              </a:rPr>
              <a:t>65</a:t>
            </a:r>
            <a:r>
              <a:rPr lang="it-IT" sz="2900" b="1" dirty="0" smtClean="0"/>
              <a:t>%</a:t>
            </a:r>
            <a:r>
              <a:rPr lang="it-IT" sz="2900" dirty="0" smtClean="0"/>
              <a:t>,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it-IT" sz="3300" dirty="0" smtClean="0"/>
              <a:t>Të   tjera </a:t>
            </a:r>
            <a:r>
              <a:rPr lang="it-IT" sz="3300" b="1" dirty="0" smtClean="0"/>
              <a:t>73%</a:t>
            </a:r>
            <a:r>
              <a:rPr lang="it-IT" sz="3300" dirty="0" smtClean="0"/>
              <a:t>(</a:t>
            </a:r>
            <a:r>
              <a:rPr lang="it-IT" sz="2200" dirty="0" smtClean="0"/>
              <a:t>Mosrealizimet janë ulje oferte nga operatori ekonomik),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it-IT" sz="2900" dirty="0" smtClean="0"/>
              <a:t>Shërbime nga të tretët  </a:t>
            </a:r>
            <a:r>
              <a:rPr lang="it-IT" sz="2900" b="1" dirty="0" smtClean="0">
                <a:latin typeface="Times New Roman" pitchFamily="18" charset="0"/>
                <a:cs typeface="Times New Roman" pitchFamily="18" charset="0"/>
              </a:rPr>
              <a:t>85</a:t>
            </a:r>
            <a:r>
              <a:rPr lang="it-IT" sz="2900" b="1" dirty="0" smtClean="0"/>
              <a:t>%,</a:t>
            </a:r>
            <a:r>
              <a:rPr lang="it-IT" sz="2900" dirty="0" smtClean="0"/>
              <a:t> 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it-IT" sz="2900" dirty="0" smtClean="0"/>
              <a:t>Energji elektrike </a:t>
            </a:r>
            <a:r>
              <a:rPr lang="it-IT" sz="2900" b="1" dirty="0" smtClean="0">
                <a:latin typeface="Times New Roman" pitchFamily="18" charset="0"/>
                <a:cs typeface="Times New Roman" pitchFamily="18" charset="0"/>
              </a:rPr>
              <a:t>81%</a:t>
            </a:r>
            <a:r>
              <a:rPr lang="it-IT" sz="2900" dirty="0" smtClean="0"/>
              <a:t>,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it-IT" sz="2900" dirty="0" smtClean="0"/>
              <a:t>Uje pijshëm  </a:t>
            </a:r>
            <a:r>
              <a:rPr lang="it-IT" sz="2900" b="1" dirty="0" smtClean="0">
                <a:latin typeface="Times New Roman" pitchFamily="18" charset="0"/>
                <a:cs typeface="Times New Roman" pitchFamily="18" charset="0"/>
              </a:rPr>
              <a:t>69%,</a:t>
            </a:r>
            <a:r>
              <a:rPr lang="it-IT" sz="2900" dirty="0" smtClean="0"/>
              <a:t>  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it-IT" sz="2900" dirty="0" smtClean="0"/>
              <a:t>Shpenzime telefonike </a:t>
            </a:r>
            <a:r>
              <a:rPr lang="it-IT" sz="2900" b="1" dirty="0" smtClean="0">
                <a:latin typeface="Times New Roman" pitchFamily="18" charset="0"/>
                <a:cs typeface="Times New Roman" pitchFamily="18" charset="0"/>
              </a:rPr>
              <a:t>69%</a:t>
            </a:r>
            <a:r>
              <a:rPr lang="it-IT" sz="2900" b="1" dirty="0" smtClean="0"/>
              <a:t>,</a:t>
            </a:r>
            <a:r>
              <a:rPr lang="it-IT" sz="2900" dirty="0" smtClean="0"/>
              <a:t> 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it-IT" sz="2900" dirty="0" smtClean="0"/>
              <a:t> Shërbime  postare </a:t>
            </a:r>
            <a:r>
              <a:rPr lang="it-IT" sz="2900" b="1" dirty="0" smtClean="0">
                <a:latin typeface="Times New Roman" pitchFamily="18" charset="0"/>
                <a:cs typeface="Times New Roman" pitchFamily="18" charset="0"/>
              </a:rPr>
              <a:t>61%</a:t>
            </a:r>
            <a:r>
              <a:rPr lang="it-IT" sz="2900" dirty="0" smtClean="0"/>
              <a:t> ,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it-IT" sz="2900" dirty="0" smtClean="0"/>
              <a:t>Shërbime të sigurimit dhe ruatjes </a:t>
            </a:r>
            <a:r>
              <a:rPr lang="it-IT" sz="2900" b="1" dirty="0" smtClean="0">
                <a:latin typeface="Times New Roman" pitchFamily="18" charset="0"/>
                <a:cs typeface="Times New Roman" pitchFamily="18" charset="0"/>
              </a:rPr>
              <a:t>100%</a:t>
            </a:r>
            <a:r>
              <a:rPr lang="it-IT" sz="2900" dirty="0" smtClean="0"/>
              <a:t>,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it-IT" sz="2900" dirty="0" smtClean="0"/>
              <a:t>Shpenzime transporti  </a:t>
            </a:r>
            <a:r>
              <a:rPr lang="it-IT" sz="2900" b="1" dirty="0" smtClean="0">
                <a:latin typeface="Times New Roman" pitchFamily="18" charset="0"/>
                <a:cs typeface="Times New Roman" pitchFamily="18" charset="0"/>
              </a:rPr>
              <a:t>96 %</a:t>
            </a:r>
            <a:r>
              <a:rPr lang="it-IT" sz="2900" dirty="0" smtClean="0"/>
              <a:t>,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it-IT" sz="2900" dirty="0" smtClean="0"/>
              <a:t>Karburanti </a:t>
            </a:r>
            <a:r>
              <a:rPr lang="it-IT" sz="2900" b="1" dirty="0" smtClean="0">
                <a:latin typeface="Times New Roman" pitchFamily="18" charset="0"/>
                <a:cs typeface="Times New Roman" pitchFamily="18" charset="0"/>
              </a:rPr>
              <a:t>100%</a:t>
            </a:r>
            <a:r>
              <a:rPr lang="it-IT" sz="2900" dirty="0" smtClean="0"/>
              <a:t> ,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it-IT" sz="3300" dirty="0" smtClean="0"/>
              <a:t>Pjesë këmbimi  </a:t>
            </a:r>
            <a:r>
              <a:rPr lang="it-IT" sz="3300" b="1" dirty="0" smtClean="0">
                <a:latin typeface="Times New Roman" pitchFamily="18" charset="0"/>
                <a:cs typeface="Times New Roman" pitchFamily="18" charset="0"/>
              </a:rPr>
              <a:t>96 %</a:t>
            </a:r>
            <a:r>
              <a:rPr lang="it-IT" sz="3300" dirty="0" smtClean="0"/>
              <a:t>,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it-IT" sz="3300" dirty="0" smtClean="0"/>
              <a:t>Shpenzime tjera transporti </a:t>
            </a:r>
            <a:r>
              <a:rPr lang="it-IT" sz="3300" b="1" dirty="0" smtClean="0">
                <a:latin typeface="Times New Roman" pitchFamily="18" charset="0"/>
                <a:cs typeface="Times New Roman" pitchFamily="18" charset="0"/>
              </a:rPr>
              <a:t>81%</a:t>
            </a:r>
            <a:r>
              <a:rPr lang="it-IT" sz="3300" dirty="0" smtClean="0"/>
              <a:t>(</a:t>
            </a:r>
            <a:r>
              <a:rPr lang="it-IT" sz="2200" dirty="0" smtClean="0"/>
              <a:t>Mosrealizimet janë ulje oferte nga operatori eko.),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it-IT" sz="3300" dirty="0" smtClean="0"/>
              <a:t>Shpenzime udhëtimi e dieta  </a:t>
            </a:r>
            <a:r>
              <a:rPr lang="it-IT" sz="3300" b="1" dirty="0" smtClean="0">
                <a:latin typeface="Times New Roman" pitchFamily="18" charset="0"/>
                <a:cs typeface="Times New Roman" pitchFamily="18" charset="0"/>
              </a:rPr>
              <a:t>70 %</a:t>
            </a:r>
            <a:r>
              <a:rPr lang="it-IT" sz="33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it-IT" sz="3300" dirty="0" smtClean="0"/>
              <a:t>Shpenzime për mirmbajtje </a:t>
            </a:r>
            <a:r>
              <a:rPr lang="it-IT" sz="3300" b="1" dirty="0" smtClean="0">
                <a:latin typeface="Times New Roman" pitchFamily="18" charset="0"/>
                <a:cs typeface="Times New Roman" pitchFamily="18" charset="0"/>
              </a:rPr>
              <a:t>99%</a:t>
            </a:r>
            <a:r>
              <a:rPr lang="it-IT" sz="33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it-IT" sz="3300" dirty="0" smtClean="0"/>
              <a:t>,</a:t>
            </a:r>
          </a:p>
          <a:p>
            <a:pPr marL="514350" indent="-514350" algn="just">
              <a:buFont typeface="Wingdings" pitchFamily="2" charset="2"/>
              <a:buChar char="Ø"/>
            </a:pPr>
            <a:r>
              <a:rPr lang="it-IT" sz="3300" dirty="0" smtClean="0"/>
              <a:t>Shpenzime gjyqësore për punonjës larguar nga puna</a:t>
            </a:r>
            <a:r>
              <a:rPr lang="it-IT" sz="3300" b="1" dirty="0" smtClean="0">
                <a:latin typeface="Times New Roman" pitchFamily="18" charset="0"/>
                <a:cs typeface="Times New Roman" pitchFamily="18" charset="0"/>
              </a:rPr>
              <a:t>100 %</a:t>
            </a:r>
            <a:r>
              <a:rPr lang="it-IT" sz="3300" dirty="0" smtClean="0"/>
              <a:t>(</a:t>
            </a:r>
            <a:r>
              <a:rPr lang="it-IT" sz="2200" dirty="0" smtClean="0"/>
              <a:t>kemi një detyrim </a:t>
            </a:r>
          </a:p>
          <a:p>
            <a:pPr marL="514350" indent="-514350" algn="just">
              <a:buNone/>
            </a:pPr>
            <a:r>
              <a:rPr lang="it-IT" sz="2200" dirty="0" smtClean="0"/>
              <a:t>             217.070 lekë që do likujdohet  në vitin 2021).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/>
          </a:bodyPr>
          <a:lstStyle/>
          <a:p>
            <a:r>
              <a:rPr lang="de-CH" sz="2800" b="1" u="sng" dirty="0" smtClean="0"/>
              <a:t>Mbi zbatimin e buxhetit (investimet dhe të tjerë) :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it-IT" dirty="0" smtClean="0"/>
              <a:t>Transferta për buxhetet familjare realizimi është 100 % , ka ardhur shtesë fondi në këtë zë sipas kërkesës së bërë nga ana jonë për ish-punonjësit e Kom.T.Pronsisë në shumën 475.700 lekë.</a:t>
            </a:r>
            <a:endParaRPr lang="en-US" dirty="0" smtClean="0"/>
          </a:p>
          <a:p>
            <a:pPr algn="just"/>
            <a:r>
              <a:rPr lang="it-IT" dirty="0" smtClean="0"/>
              <a:t>Kemi likujduar ngurtësimin e fondit nga Rikonstruksioni i zyrave në N/Prefekturën Mat për vitin 2019 me vlerën 72.083 lekë.</a:t>
            </a:r>
            <a:endParaRPr lang="en-US" dirty="0" smtClean="0"/>
          </a:p>
          <a:p>
            <a:pPr algn="just"/>
            <a:r>
              <a:rPr lang="it-IT" dirty="0" smtClean="0"/>
              <a:t>Shitja e pullave gjendjes civile të ardhura dhe të derdhura në bankë 567.000 lekë,të deklaruara në sistem 388.700 lekë në muajin e radhës janar 2021 deklarohen në sistem 253.300 lekë, për vitin  2020.</a:t>
            </a:r>
            <a:endParaRPr lang="en-US" dirty="0" smtClean="0"/>
          </a:p>
          <a:p>
            <a:pPr algn="just"/>
            <a:r>
              <a:rPr lang="de-CH" dirty="0" smtClean="0"/>
              <a:t>Është bërë  detajimi regjistrit  të  prokurimeve publike në bashkëpunim me Drejtorinë e Prokurimeve Publike dhe atë të Buxhetit pranë Ministrisë së Brendshme.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/>
          </a:bodyPr>
          <a:lstStyle/>
          <a:p>
            <a:r>
              <a:rPr lang="de-CH" sz="2800" b="1" u="sng" dirty="0" smtClean="0"/>
              <a:t>Mbi zbatimin e buxhetit (Tenderimet dhe kontratat) :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10540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US" sz="1550" dirty="0" smtClean="0"/>
              <a:t> </a:t>
            </a:r>
            <a:r>
              <a:rPr lang="de-CH" sz="1550" dirty="0" smtClean="0"/>
              <a:t>Gjatë vitit 2020  janë lidhur këto kontrata dhe zhvilluar këto tenderime :</a:t>
            </a:r>
          </a:p>
          <a:p>
            <a:pPr algn="just">
              <a:buNone/>
            </a:pPr>
            <a:endParaRPr lang="en-US" sz="1550" dirty="0" smtClean="0"/>
          </a:p>
          <a:p>
            <a:pPr lvl="0"/>
            <a:r>
              <a:rPr lang="sq-AL" sz="1550" dirty="0" smtClean="0"/>
              <a:t>Shoqëria"Illyrian Guard"sh.a Tiranë shërbime të sigurimit dhe ruajtjes sipas VKM nr.177 datë 04.04.2019 lidhur kontratën  institucioni i Prefektit Qarkut Dibër.</a:t>
            </a:r>
          </a:p>
          <a:p>
            <a:pPr lvl="0"/>
            <a:r>
              <a:rPr lang="sq-AL" sz="1550" dirty="0" smtClean="0"/>
              <a:t>Bashkim operatoresh Ekonomik"Kastrati sh.p.k" Durrës , Sherif Kastrati  blerje karburanti blerje e pëqendruar sipas marrëveshjes kuadër zhvilluar në Mnistrinë e Brendshme.</a:t>
            </a:r>
          </a:p>
          <a:p>
            <a:pPr lvl="0"/>
            <a:r>
              <a:rPr lang="sq-AL" sz="1550" dirty="0" smtClean="0"/>
              <a:t>Operatori Ekonomik"AQUARIUS MEDICAL"shpk Alvaro Nazarko Tiranë</a:t>
            </a:r>
            <a:r>
              <a:rPr lang="sq-AL" sz="1550" b="1" dirty="0" smtClean="0"/>
              <a:t>  </a:t>
            </a:r>
            <a:r>
              <a:rPr lang="sq-AL" sz="1550" dirty="0" smtClean="0"/>
              <a:t>blerje materiale për periudhën COVID -19 maska doreza etj.  blerje e vogël e zhvilluar në  institucionin e Prefektit Qarkut Dibër.</a:t>
            </a:r>
          </a:p>
          <a:p>
            <a:pPr lvl="0"/>
            <a:r>
              <a:rPr lang="sq-AL" sz="1550" dirty="0" smtClean="0"/>
              <a:t>Operatori Ekonomik "Kastriot VORFI" PF  Peshkopi ,  blerje tonera boja printeri  blerje e vogël e zhvilluar në  institucionin e Prefektit Qarkut Dibër.</a:t>
            </a:r>
          </a:p>
          <a:p>
            <a:pPr lvl="0"/>
            <a:r>
              <a:rPr lang="sq-AL" sz="1550" dirty="0" smtClean="0"/>
              <a:t>Operatori Ekonomik"Tomor Çemalli”Peshkopi,blerje  mat.pastrimi,dizifektimi, ngrohje , ndriçimi  blerje e vogël zhvilluar në  institucionin e Prefektit Qarkut Dibër.</a:t>
            </a:r>
          </a:p>
          <a:p>
            <a:pPr lvl="0"/>
            <a:r>
              <a:rPr lang="sq-AL" sz="1550" dirty="0" smtClean="0"/>
              <a:t>Operatori Ekonomik "Tomor Çemalli" Peshkopi blerje kancelari  blerje e vogël zhvilluar në  institucionin e Prefektit Qarkut Dibër.</a:t>
            </a:r>
          </a:p>
          <a:p>
            <a:pPr lvl="0"/>
            <a:r>
              <a:rPr lang="sq-AL" sz="1550" dirty="0" smtClean="0"/>
              <a:t>Operatori Ekonomik "R.N.M"shpk RR.Nacionale Peshkopi-Bulqizë blerje pjesë këmbimi shpenzime transporti blerje e vogël zhvilluar në  institucionin e Prefektit Qarkut Dibër.</a:t>
            </a:r>
            <a:endParaRPr lang="en-US" sz="1550" dirty="0" smtClean="0"/>
          </a:p>
          <a:p>
            <a:pPr lvl="0">
              <a:buNone/>
            </a:pPr>
            <a:endParaRPr lang="sq-AL" sz="1550" dirty="0" smtClean="0"/>
          </a:p>
          <a:p>
            <a:pPr algn="just">
              <a:buNone/>
            </a:pPr>
            <a:r>
              <a:rPr lang="en-US" sz="1550" dirty="0" smtClean="0"/>
              <a:t>    </a:t>
            </a:r>
            <a:r>
              <a:rPr lang="sq-AL" sz="1550" dirty="0" smtClean="0"/>
              <a:t>Për të gjitha prokurimet publike  janë zbatuar bazat ligjore në sistem dhe dokumentacion.</a:t>
            </a:r>
            <a:endParaRPr lang="en-US" sz="1550" dirty="0" smtClean="0"/>
          </a:p>
          <a:p>
            <a:pPr>
              <a:buNone/>
            </a:pP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609600"/>
          </a:xfrm>
        </p:spPr>
        <p:txBody>
          <a:bodyPr>
            <a:normAutofit/>
          </a:bodyPr>
          <a:lstStyle/>
          <a:p>
            <a:r>
              <a:rPr lang="de-CH" sz="2800" b="1" u="sng" dirty="0" smtClean="0"/>
              <a:t>Detyrimet të pashlyera dhe të ardhurat e NJVV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105400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de-CH" sz="3500" dirty="0" smtClean="0"/>
              <a:t>Gjatë vitit 2020 nuk kemi krijuar detyrme të prapambetura. </a:t>
            </a:r>
            <a:endParaRPr lang="en-US" sz="3500" dirty="0" smtClean="0"/>
          </a:p>
          <a:p>
            <a:pPr algn="just"/>
            <a:r>
              <a:rPr lang="en-US" sz="3500" dirty="0" err="1" smtClean="0"/>
              <a:t>Kemi</a:t>
            </a:r>
            <a:r>
              <a:rPr lang="en-US" sz="3500" dirty="0" smtClean="0"/>
              <a:t> </a:t>
            </a:r>
            <a:r>
              <a:rPr lang="en-US" sz="3500" dirty="0" err="1" smtClean="0"/>
              <a:t>ndjekur</a:t>
            </a:r>
            <a:r>
              <a:rPr lang="en-US" sz="3500" dirty="0" smtClean="0"/>
              <a:t> </a:t>
            </a:r>
            <a:r>
              <a:rPr lang="en-US" sz="3500" dirty="0" err="1" smtClean="0"/>
              <a:t>të</a:t>
            </a:r>
            <a:r>
              <a:rPr lang="en-US" sz="3500" dirty="0" smtClean="0"/>
              <a:t> </a:t>
            </a:r>
            <a:r>
              <a:rPr lang="en-US" sz="3500" dirty="0" err="1" smtClean="0"/>
              <a:t>ardhurat</a:t>
            </a:r>
            <a:r>
              <a:rPr lang="en-US" sz="3500" dirty="0" smtClean="0"/>
              <a:t> </a:t>
            </a:r>
            <a:r>
              <a:rPr lang="en-US" sz="3500" dirty="0" err="1" smtClean="0"/>
              <a:t>që</a:t>
            </a:r>
            <a:r>
              <a:rPr lang="en-US" sz="3500" dirty="0" smtClean="0"/>
              <a:t> </a:t>
            </a:r>
            <a:r>
              <a:rPr lang="en-US" sz="3500" dirty="0" err="1" smtClean="0"/>
              <a:t>krijohen</a:t>
            </a:r>
            <a:r>
              <a:rPr lang="en-US" sz="3500" dirty="0" smtClean="0"/>
              <a:t> </a:t>
            </a:r>
            <a:r>
              <a:rPr lang="en-US" sz="3500" dirty="0" err="1" smtClean="0"/>
              <a:t>nga</a:t>
            </a:r>
            <a:r>
              <a:rPr lang="en-US" sz="3500" dirty="0" smtClean="0"/>
              <a:t> </a:t>
            </a:r>
            <a:r>
              <a:rPr lang="en-US" sz="3500" dirty="0" err="1" smtClean="0"/>
              <a:t>paketa</a:t>
            </a:r>
            <a:r>
              <a:rPr lang="en-US" sz="3500" dirty="0" smtClean="0"/>
              <a:t> </a:t>
            </a:r>
            <a:r>
              <a:rPr lang="en-US" sz="3500" dirty="0" err="1" smtClean="0"/>
              <a:t>fiskale</a:t>
            </a:r>
            <a:r>
              <a:rPr lang="en-US" sz="3500" dirty="0" smtClean="0"/>
              <a:t> e </a:t>
            </a:r>
            <a:r>
              <a:rPr lang="en-US" sz="3500" dirty="0" err="1" smtClean="0"/>
              <a:t>Njësive</a:t>
            </a:r>
            <a:r>
              <a:rPr lang="en-US" sz="3500" dirty="0" smtClean="0"/>
              <a:t> </a:t>
            </a:r>
            <a:r>
              <a:rPr lang="en-US" sz="3500" dirty="0" err="1" smtClean="0"/>
              <a:t>të</a:t>
            </a:r>
            <a:r>
              <a:rPr lang="en-US" sz="3500" dirty="0" smtClean="0"/>
              <a:t> VQ </a:t>
            </a:r>
            <a:r>
              <a:rPr lang="en-US" sz="3500" dirty="0" err="1" smtClean="0"/>
              <a:t>Vendore</a:t>
            </a:r>
            <a:r>
              <a:rPr lang="en-US" sz="3500" dirty="0" smtClean="0"/>
              <a:t> </a:t>
            </a:r>
            <a:r>
              <a:rPr lang="en-US" sz="3500" dirty="0" err="1" smtClean="0"/>
              <a:t>dhe</a:t>
            </a:r>
            <a:r>
              <a:rPr lang="en-US" sz="3500" dirty="0" smtClean="0"/>
              <a:t> </a:t>
            </a:r>
            <a:r>
              <a:rPr lang="en-US" sz="3500" dirty="0" err="1" smtClean="0"/>
              <a:t>janë</a:t>
            </a:r>
            <a:r>
              <a:rPr lang="en-US" sz="3500" dirty="0" smtClean="0"/>
              <a:t> </a:t>
            </a:r>
            <a:r>
              <a:rPr lang="en-US" sz="3500" dirty="0" err="1" smtClean="0"/>
              <a:t>raportuar</a:t>
            </a:r>
            <a:r>
              <a:rPr lang="en-US" sz="3500" dirty="0" smtClean="0"/>
              <a:t> </a:t>
            </a:r>
            <a:r>
              <a:rPr lang="en-US" sz="3500" dirty="0" err="1" smtClean="0"/>
              <a:t>çdo</a:t>
            </a:r>
            <a:r>
              <a:rPr lang="en-US" sz="3500" dirty="0" smtClean="0"/>
              <a:t> </a:t>
            </a:r>
            <a:r>
              <a:rPr lang="en-US" sz="3500" dirty="0" err="1" smtClean="0"/>
              <a:t>periudhe</a:t>
            </a:r>
            <a:r>
              <a:rPr lang="en-US" sz="3500" dirty="0" smtClean="0"/>
              <a:t> 3 </a:t>
            </a:r>
            <a:r>
              <a:rPr lang="en-US" sz="3500" dirty="0" err="1" smtClean="0"/>
              <a:t>muaj</a:t>
            </a:r>
            <a:r>
              <a:rPr lang="en-US" sz="3500" dirty="0" smtClean="0"/>
              <a:t> </a:t>
            </a:r>
            <a:r>
              <a:rPr lang="en-US" sz="3500" dirty="0" err="1" smtClean="0"/>
              <a:t>dhe</a:t>
            </a:r>
            <a:r>
              <a:rPr lang="en-US" sz="3500" dirty="0" smtClean="0"/>
              <a:t> </a:t>
            </a:r>
            <a:r>
              <a:rPr lang="en-US" sz="3500" dirty="0" err="1" smtClean="0"/>
              <a:t>progresive</a:t>
            </a:r>
            <a:r>
              <a:rPr lang="en-US" sz="3500" dirty="0" smtClean="0"/>
              <a:t> </a:t>
            </a:r>
          </a:p>
          <a:p>
            <a:pPr algn="just"/>
            <a:r>
              <a:rPr lang="en-US" sz="3500" dirty="0" err="1" smtClean="0"/>
              <a:t>Për</a:t>
            </a:r>
            <a:r>
              <a:rPr lang="en-US" sz="3500" dirty="0" smtClean="0"/>
              <a:t>  </a:t>
            </a:r>
            <a:r>
              <a:rPr lang="en-US" sz="3500" dirty="0" err="1" smtClean="0"/>
              <a:t>vitin</a:t>
            </a:r>
            <a:r>
              <a:rPr lang="en-US" sz="3500" dirty="0" smtClean="0"/>
              <a:t> 2020  </a:t>
            </a:r>
            <a:r>
              <a:rPr lang="en-US" sz="3500" dirty="0" err="1" smtClean="0"/>
              <a:t>janë</a:t>
            </a:r>
            <a:r>
              <a:rPr lang="en-US" sz="3500" dirty="0" smtClean="0"/>
              <a:t> </a:t>
            </a:r>
            <a:r>
              <a:rPr lang="en-US" sz="3500" dirty="0" err="1" smtClean="0"/>
              <a:t>realizuar</a:t>
            </a:r>
            <a:r>
              <a:rPr lang="en-US" sz="3500" dirty="0" smtClean="0"/>
              <a:t> </a:t>
            </a:r>
            <a:r>
              <a:rPr lang="en-US" sz="3500" dirty="0" err="1" smtClean="0"/>
              <a:t>të</a:t>
            </a:r>
            <a:r>
              <a:rPr lang="en-US" sz="3500" dirty="0" smtClean="0"/>
              <a:t> </a:t>
            </a:r>
            <a:r>
              <a:rPr lang="en-US" sz="3500" dirty="0" err="1" smtClean="0"/>
              <a:t>ardhura</a:t>
            </a:r>
            <a:r>
              <a:rPr lang="en-US" sz="3500" dirty="0" smtClean="0"/>
              <a:t> </a:t>
            </a:r>
            <a:r>
              <a:rPr lang="en-US" sz="3500" dirty="0" err="1" smtClean="0"/>
              <a:t>në</a:t>
            </a:r>
            <a:r>
              <a:rPr lang="en-US" sz="3500" dirty="0" smtClean="0"/>
              <a:t> </a:t>
            </a:r>
            <a:r>
              <a:rPr lang="en-US" sz="3500" dirty="0" err="1" smtClean="0"/>
              <a:t>masën</a:t>
            </a:r>
            <a:r>
              <a:rPr lang="en-US" sz="3500" dirty="0" smtClean="0"/>
              <a:t> </a:t>
            </a:r>
            <a:r>
              <a:rPr lang="en-US" sz="3500" dirty="0" smtClean="0">
                <a:latin typeface="Times New Roman" pitchFamily="18" charset="0"/>
                <a:cs typeface="Times New Roman" pitchFamily="18" charset="0"/>
              </a:rPr>
              <a:t>75</a:t>
            </a:r>
            <a:r>
              <a:rPr lang="en-US" sz="3500" dirty="0" smtClean="0"/>
              <a:t> %, </a:t>
            </a:r>
          </a:p>
          <a:p>
            <a:pPr algn="just">
              <a:buFont typeface="Wingdings" pitchFamily="2" charset="2"/>
              <a:buChar char="Ø"/>
            </a:pPr>
            <a:r>
              <a:rPr lang="en-US" sz="3500" dirty="0" err="1" smtClean="0"/>
              <a:t>Bashkia</a:t>
            </a:r>
            <a:r>
              <a:rPr lang="en-US" sz="3500" dirty="0" smtClean="0"/>
              <a:t> </a:t>
            </a:r>
            <a:r>
              <a:rPr lang="en-US" sz="3500" dirty="0" err="1" smtClean="0"/>
              <a:t>Dibër</a:t>
            </a:r>
            <a:r>
              <a:rPr lang="en-US" sz="3500" dirty="0" smtClean="0"/>
              <a:t>  </a:t>
            </a:r>
            <a:r>
              <a:rPr lang="en-US" sz="3500" dirty="0" smtClean="0">
                <a:latin typeface="Times New Roman" pitchFamily="18" charset="0"/>
                <a:cs typeface="Times New Roman" pitchFamily="18" charset="0"/>
              </a:rPr>
              <a:t>80%</a:t>
            </a:r>
            <a:r>
              <a:rPr lang="en-US" sz="3500" dirty="0" smtClean="0"/>
              <a:t>,</a:t>
            </a:r>
          </a:p>
          <a:p>
            <a:pPr algn="just">
              <a:buFont typeface="Wingdings" pitchFamily="2" charset="2"/>
              <a:buChar char="Ø"/>
            </a:pPr>
            <a:r>
              <a:rPr lang="en-US" sz="3500" dirty="0" err="1" smtClean="0"/>
              <a:t>Bashkia</a:t>
            </a:r>
            <a:r>
              <a:rPr lang="en-US" sz="3500" dirty="0" smtClean="0"/>
              <a:t> Mat </a:t>
            </a:r>
            <a:r>
              <a:rPr lang="en-US" sz="3500" dirty="0" smtClean="0">
                <a:latin typeface="Times New Roman" pitchFamily="18" charset="0"/>
                <a:cs typeface="Times New Roman" pitchFamily="18" charset="0"/>
              </a:rPr>
              <a:t>89%</a:t>
            </a:r>
            <a:r>
              <a:rPr lang="en-US" sz="3500" dirty="0" smtClean="0"/>
              <a:t>,</a:t>
            </a:r>
          </a:p>
          <a:p>
            <a:pPr algn="just">
              <a:buFont typeface="Wingdings" pitchFamily="2" charset="2"/>
              <a:buChar char="Ø"/>
            </a:pPr>
            <a:r>
              <a:rPr lang="en-US" sz="3500" dirty="0" err="1" smtClean="0"/>
              <a:t>Bashkia</a:t>
            </a:r>
            <a:r>
              <a:rPr lang="en-US" sz="3500" dirty="0" smtClean="0"/>
              <a:t> </a:t>
            </a:r>
            <a:r>
              <a:rPr lang="en-US" sz="3500" dirty="0" err="1" smtClean="0"/>
              <a:t>Bulqizë</a:t>
            </a:r>
            <a:r>
              <a:rPr lang="en-US" sz="3500" dirty="0" smtClean="0"/>
              <a:t> </a:t>
            </a:r>
            <a:r>
              <a:rPr lang="en-US" sz="3500" dirty="0" smtClean="0">
                <a:latin typeface="Times New Roman" pitchFamily="18" charset="0"/>
                <a:cs typeface="Times New Roman" pitchFamily="18" charset="0"/>
              </a:rPr>
              <a:t>86%</a:t>
            </a:r>
            <a:r>
              <a:rPr lang="en-US" sz="3500" dirty="0" smtClean="0"/>
              <a:t>,</a:t>
            </a:r>
          </a:p>
          <a:p>
            <a:pPr algn="just">
              <a:buFont typeface="Wingdings" pitchFamily="2" charset="2"/>
              <a:buChar char="Ø"/>
            </a:pPr>
            <a:r>
              <a:rPr lang="en-US" sz="3500" dirty="0" err="1" smtClean="0"/>
              <a:t>Bashkia</a:t>
            </a:r>
            <a:r>
              <a:rPr lang="en-US" sz="3500" dirty="0" smtClean="0"/>
              <a:t> </a:t>
            </a:r>
            <a:r>
              <a:rPr lang="en-US" sz="3500" dirty="0" err="1" smtClean="0"/>
              <a:t>Klos</a:t>
            </a:r>
            <a:r>
              <a:rPr lang="en-US" sz="3500" dirty="0" smtClean="0"/>
              <a:t> </a:t>
            </a:r>
            <a:r>
              <a:rPr lang="en-US" sz="3500" dirty="0" smtClean="0">
                <a:latin typeface="Times New Roman" pitchFamily="18" charset="0"/>
                <a:cs typeface="Times New Roman" pitchFamily="18" charset="0"/>
              </a:rPr>
              <a:t>41%.</a:t>
            </a:r>
          </a:p>
          <a:p>
            <a:pPr algn="just">
              <a:buNone/>
            </a:pPr>
            <a:endParaRPr lang="en-US" sz="3500" dirty="0" smtClean="0"/>
          </a:p>
          <a:p>
            <a:pPr algn="just"/>
            <a:r>
              <a:rPr lang="en-US" sz="3500" u="sng" dirty="0" err="1" smtClean="0"/>
              <a:t>Detyrat</a:t>
            </a:r>
            <a:r>
              <a:rPr lang="en-US" sz="3500" u="sng" dirty="0" smtClean="0"/>
              <a:t> </a:t>
            </a:r>
            <a:r>
              <a:rPr lang="en-US" sz="3500" u="sng" dirty="0" err="1" smtClean="0"/>
              <a:t>për</a:t>
            </a:r>
            <a:r>
              <a:rPr lang="en-US" sz="3500" u="sng" dirty="0" smtClean="0"/>
              <a:t> </a:t>
            </a:r>
            <a:r>
              <a:rPr lang="en-US" sz="3500" u="sng" dirty="0" err="1" smtClean="0"/>
              <a:t>të</a:t>
            </a:r>
            <a:r>
              <a:rPr lang="en-US" sz="3500" u="sng" dirty="0" smtClean="0"/>
              <a:t> </a:t>
            </a:r>
            <a:r>
              <a:rPr lang="en-US" sz="3500" u="sng" dirty="0" err="1" smtClean="0"/>
              <a:t>ardhmen</a:t>
            </a:r>
            <a:r>
              <a:rPr lang="en-US" sz="3500" u="sng" dirty="0" smtClean="0"/>
              <a:t> :</a:t>
            </a:r>
            <a:endParaRPr lang="en-US" sz="3500" dirty="0" smtClean="0"/>
          </a:p>
          <a:p>
            <a:pPr algn="just"/>
            <a:r>
              <a:rPr lang="en-US" sz="3500" dirty="0" smtClean="0"/>
              <a:t>Do </a:t>
            </a:r>
            <a:r>
              <a:rPr lang="en-US" sz="3500" dirty="0" err="1" smtClean="0"/>
              <a:t>të</a:t>
            </a:r>
            <a:r>
              <a:rPr lang="en-US" sz="3500" dirty="0" smtClean="0"/>
              <a:t> </a:t>
            </a:r>
            <a:r>
              <a:rPr lang="en-US" sz="3500" dirty="0" err="1" smtClean="0"/>
              <a:t>realizojmë</a:t>
            </a:r>
            <a:r>
              <a:rPr lang="en-US" sz="3500" dirty="0" smtClean="0"/>
              <a:t> </a:t>
            </a:r>
            <a:r>
              <a:rPr lang="en-US" sz="3500" dirty="0" err="1" smtClean="0"/>
              <a:t>në</a:t>
            </a:r>
            <a:r>
              <a:rPr lang="en-US" sz="3500" dirty="0" smtClean="0"/>
              <a:t> </a:t>
            </a:r>
            <a:r>
              <a:rPr lang="en-US" sz="3500" dirty="0" err="1" smtClean="0"/>
              <a:t>kohë</a:t>
            </a:r>
            <a:r>
              <a:rPr lang="en-US" sz="3500" dirty="0" smtClean="0"/>
              <a:t> </a:t>
            </a:r>
            <a:r>
              <a:rPr lang="en-US" sz="3500" dirty="0" err="1" smtClean="0"/>
              <a:t>të</a:t>
            </a:r>
            <a:r>
              <a:rPr lang="en-US" sz="3500" dirty="0" smtClean="0"/>
              <a:t> </a:t>
            </a:r>
            <a:r>
              <a:rPr lang="en-US" sz="3500" dirty="0" err="1" smtClean="0"/>
              <a:t>gjitha</a:t>
            </a:r>
            <a:r>
              <a:rPr lang="en-US" sz="3500" dirty="0" smtClean="0"/>
              <a:t> </a:t>
            </a:r>
            <a:r>
              <a:rPr lang="en-US" sz="3500" dirty="0" err="1" smtClean="0"/>
              <a:t>pagesat</a:t>
            </a:r>
            <a:r>
              <a:rPr lang="en-US" sz="3500" dirty="0" smtClean="0"/>
              <a:t> </a:t>
            </a:r>
            <a:r>
              <a:rPr lang="en-US" sz="3500" dirty="0" err="1" smtClean="0"/>
              <a:t>për</a:t>
            </a:r>
            <a:r>
              <a:rPr lang="en-US" sz="3500" dirty="0" smtClean="0"/>
              <a:t> </a:t>
            </a:r>
            <a:r>
              <a:rPr lang="en-US" sz="3500" dirty="0" err="1" smtClean="0"/>
              <a:t>pagat</a:t>
            </a:r>
            <a:r>
              <a:rPr lang="en-US" sz="3500" dirty="0" smtClean="0"/>
              <a:t>, </a:t>
            </a:r>
            <a:r>
              <a:rPr lang="en-US" sz="3500" dirty="0" err="1" smtClean="0"/>
              <a:t>sigurimet</a:t>
            </a:r>
            <a:r>
              <a:rPr lang="en-US" sz="3500" dirty="0" smtClean="0"/>
              <a:t> </a:t>
            </a:r>
            <a:r>
              <a:rPr lang="en-US" sz="3500" dirty="0" err="1" smtClean="0"/>
              <a:t>shoqërore</a:t>
            </a:r>
            <a:r>
              <a:rPr lang="en-US" sz="3500" dirty="0" smtClean="0"/>
              <a:t> , </a:t>
            </a:r>
            <a:r>
              <a:rPr lang="en-US" sz="3500" dirty="0" err="1" smtClean="0"/>
              <a:t>shpenzimet</a:t>
            </a:r>
            <a:r>
              <a:rPr lang="en-US" sz="3500" dirty="0" smtClean="0"/>
              <a:t> operative </a:t>
            </a:r>
            <a:r>
              <a:rPr lang="en-US" sz="3500" dirty="0" err="1" smtClean="0"/>
              <a:t>si</a:t>
            </a:r>
            <a:r>
              <a:rPr lang="en-US" sz="3500" dirty="0" smtClean="0"/>
              <a:t> </a:t>
            </a:r>
            <a:r>
              <a:rPr lang="en-US" sz="3500" dirty="0" err="1" smtClean="0"/>
              <a:t>dhe</a:t>
            </a:r>
            <a:r>
              <a:rPr lang="en-US" sz="3500" dirty="0" smtClean="0"/>
              <a:t> </a:t>
            </a:r>
            <a:r>
              <a:rPr lang="en-US" sz="3500" dirty="0" err="1" smtClean="0"/>
              <a:t>detyra</a:t>
            </a:r>
            <a:r>
              <a:rPr lang="en-US" sz="3500" dirty="0" smtClean="0"/>
              <a:t> </a:t>
            </a:r>
            <a:r>
              <a:rPr lang="en-US" sz="3500" dirty="0" err="1" smtClean="0"/>
              <a:t>të</a:t>
            </a:r>
            <a:r>
              <a:rPr lang="en-US" sz="3500" dirty="0" smtClean="0"/>
              <a:t> </a:t>
            </a:r>
            <a:r>
              <a:rPr lang="en-US" sz="3500" dirty="0" err="1" smtClean="0"/>
              <a:t>tjera</a:t>
            </a:r>
            <a:r>
              <a:rPr lang="en-US" sz="3500" dirty="0" smtClean="0"/>
              <a:t> </a:t>
            </a:r>
            <a:r>
              <a:rPr lang="en-US" sz="3500" dirty="0" err="1" smtClean="0"/>
              <a:t>që</a:t>
            </a:r>
            <a:r>
              <a:rPr lang="en-US" sz="3500" dirty="0" smtClean="0"/>
              <a:t> </a:t>
            </a:r>
            <a:r>
              <a:rPr lang="en-US" sz="3500" dirty="0" err="1" smtClean="0"/>
              <a:t>i</a:t>
            </a:r>
            <a:r>
              <a:rPr lang="en-US" sz="3500" dirty="0" smtClean="0"/>
              <a:t> </a:t>
            </a:r>
            <a:r>
              <a:rPr lang="en-US" sz="3500" dirty="0" err="1" smtClean="0"/>
              <a:t>përkasin</a:t>
            </a:r>
            <a:r>
              <a:rPr lang="en-US" sz="3500" dirty="0" smtClean="0"/>
              <a:t> </a:t>
            </a:r>
            <a:r>
              <a:rPr lang="en-US" sz="3500" dirty="0" err="1" smtClean="0"/>
              <a:t>Sektorit</a:t>
            </a:r>
            <a:r>
              <a:rPr lang="en-US" sz="3500" dirty="0" smtClean="0"/>
              <a:t> </a:t>
            </a:r>
            <a:r>
              <a:rPr lang="en-US" sz="3500" dirty="0" err="1" smtClean="0"/>
              <a:t>Financës</a:t>
            </a:r>
            <a:r>
              <a:rPr lang="en-US" sz="3500" dirty="0" smtClean="0"/>
              <a:t> </a:t>
            </a:r>
            <a:r>
              <a:rPr lang="en-US" sz="3500" dirty="0" err="1" smtClean="0"/>
              <a:t>dhe</a:t>
            </a:r>
            <a:r>
              <a:rPr lang="en-US" sz="3500" dirty="0" smtClean="0"/>
              <a:t> </a:t>
            </a:r>
            <a:r>
              <a:rPr lang="en-US" sz="3500" dirty="0" err="1" smtClean="0"/>
              <a:t>Shërbimeve</a:t>
            </a:r>
            <a:r>
              <a:rPr lang="en-US" sz="3500" dirty="0" smtClean="0"/>
              <a:t> </a:t>
            </a:r>
            <a:r>
              <a:rPr lang="en-US" sz="3500" dirty="0" err="1" smtClean="0"/>
              <a:t>Mbështetëse</a:t>
            </a:r>
            <a:r>
              <a:rPr lang="en-US" sz="3500" dirty="0" smtClean="0"/>
              <a:t>.</a:t>
            </a:r>
          </a:p>
          <a:p>
            <a:pPr algn="just">
              <a:buFont typeface="Wingdings" pitchFamily="2" charset="2"/>
              <a:buChar char="§"/>
            </a:pPr>
            <a:r>
              <a:rPr lang="en-US" sz="3500" dirty="0" smtClean="0"/>
              <a:t>Do </a:t>
            </a:r>
            <a:r>
              <a:rPr lang="en-US" sz="3500" dirty="0" err="1" smtClean="0"/>
              <a:t>të</a:t>
            </a:r>
            <a:r>
              <a:rPr lang="en-US" sz="3500" dirty="0" smtClean="0"/>
              <a:t> </a:t>
            </a:r>
            <a:r>
              <a:rPr lang="en-US" sz="3500" dirty="0" err="1" smtClean="0"/>
              <a:t>ndiqen</a:t>
            </a:r>
            <a:r>
              <a:rPr lang="en-US" sz="3500" dirty="0" smtClean="0"/>
              <a:t> </a:t>
            </a:r>
            <a:r>
              <a:rPr lang="en-US" sz="3500" dirty="0" err="1" smtClean="0"/>
              <a:t>në</a:t>
            </a:r>
            <a:r>
              <a:rPr lang="en-US" sz="3500" dirty="0" smtClean="0"/>
              <a:t> </a:t>
            </a:r>
            <a:r>
              <a:rPr lang="en-US" sz="3500" dirty="0" err="1" smtClean="0"/>
              <a:t>vazhdimësi</a:t>
            </a:r>
            <a:r>
              <a:rPr lang="en-US" sz="3500" dirty="0" smtClean="0"/>
              <a:t>  </a:t>
            </a:r>
            <a:r>
              <a:rPr lang="en-US" sz="3500" dirty="0" err="1" smtClean="0"/>
              <a:t>problemet</a:t>
            </a:r>
            <a:r>
              <a:rPr lang="en-US" sz="3500" dirty="0" smtClean="0"/>
              <a:t> e </a:t>
            </a:r>
            <a:r>
              <a:rPr lang="en-US" sz="3500" dirty="0" err="1" smtClean="0"/>
              <a:t>burimeve</a:t>
            </a:r>
            <a:r>
              <a:rPr lang="en-US" sz="3500" dirty="0" smtClean="0"/>
              <a:t> </a:t>
            </a:r>
            <a:r>
              <a:rPr lang="en-US" sz="3500" dirty="0" err="1" smtClean="0"/>
              <a:t>njerëzore</a:t>
            </a:r>
            <a:r>
              <a:rPr lang="en-US" sz="3500" dirty="0" smtClean="0"/>
              <a:t>.</a:t>
            </a:r>
          </a:p>
          <a:p>
            <a:pPr algn="just"/>
            <a:r>
              <a:rPr lang="en-US" sz="3500" dirty="0" smtClean="0"/>
              <a:t>Do </a:t>
            </a:r>
            <a:r>
              <a:rPr lang="en-US" sz="3500" dirty="0" err="1" smtClean="0"/>
              <a:t>të</a:t>
            </a:r>
            <a:r>
              <a:rPr lang="en-US" sz="3500" dirty="0" smtClean="0"/>
              <a:t> </a:t>
            </a:r>
            <a:r>
              <a:rPr lang="en-US" sz="3500" dirty="0" err="1" smtClean="0"/>
              <a:t>ndiqen</a:t>
            </a:r>
            <a:r>
              <a:rPr lang="en-US" sz="3500" dirty="0" smtClean="0"/>
              <a:t> </a:t>
            </a:r>
            <a:r>
              <a:rPr lang="en-US" sz="3500" dirty="0" err="1" smtClean="0"/>
              <a:t>shpenzimet</a:t>
            </a:r>
            <a:r>
              <a:rPr lang="en-US" sz="3500" dirty="0" smtClean="0"/>
              <a:t> </a:t>
            </a:r>
            <a:r>
              <a:rPr lang="en-US" sz="3500" dirty="0" err="1" smtClean="0"/>
              <a:t>nga</a:t>
            </a:r>
            <a:r>
              <a:rPr lang="en-US" sz="3500" dirty="0" smtClean="0"/>
              <a:t> </a:t>
            </a:r>
            <a:r>
              <a:rPr lang="en-US" sz="3500" dirty="0" err="1" smtClean="0"/>
              <a:t>të</a:t>
            </a:r>
            <a:r>
              <a:rPr lang="en-US" sz="3500" dirty="0" smtClean="0"/>
              <a:t> </a:t>
            </a:r>
            <a:r>
              <a:rPr lang="en-US" sz="3500" dirty="0" err="1" smtClean="0"/>
              <a:t>tretët</a:t>
            </a:r>
            <a:r>
              <a:rPr lang="en-US" sz="3500" dirty="0" smtClean="0"/>
              <a:t> </a:t>
            </a:r>
            <a:r>
              <a:rPr lang="en-US" sz="3500" dirty="0" err="1" smtClean="0"/>
              <a:t>si</a:t>
            </a:r>
            <a:r>
              <a:rPr lang="en-US" sz="3500" dirty="0" smtClean="0"/>
              <a:t> </a:t>
            </a:r>
            <a:r>
              <a:rPr lang="en-US" sz="3500" dirty="0" err="1" smtClean="0"/>
              <a:t>ujë</a:t>
            </a:r>
            <a:r>
              <a:rPr lang="en-US" sz="3500" dirty="0" smtClean="0"/>
              <a:t>, </a:t>
            </a:r>
            <a:r>
              <a:rPr lang="en-US" sz="3500" dirty="0" err="1" smtClean="0"/>
              <a:t>energji,telefon,shpenzimet</a:t>
            </a:r>
            <a:r>
              <a:rPr lang="en-US" sz="3500" dirty="0" smtClean="0"/>
              <a:t> </a:t>
            </a:r>
            <a:r>
              <a:rPr lang="en-US" sz="3500" dirty="0" err="1" smtClean="0"/>
              <a:t>postare</a:t>
            </a:r>
            <a:r>
              <a:rPr lang="en-US" sz="3500" dirty="0" smtClean="0"/>
              <a:t> </a:t>
            </a:r>
            <a:r>
              <a:rPr lang="en-US" sz="3500" dirty="0" err="1" smtClean="0"/>
              <a:t>që</a:t>
            </a:r>
            <a:r>
              <a:rPr lang="en-US" sz="3500" dirty="0" smtClean="0"/>
              <a:t> </a:t>
            </a:r>
            <a:r>
              <a:rPr lang="en-US" sz="3500" dirty="0" err="1" smtClean="0"/>
              <a:t>të</a:t>
            </a:r>
            <a:r>
              <a:rPr lang="en-US" sz="3500" dirty="0" smtClean="0"/>
              <a:t> </a:t>
            </a:r>
            <a:r>
              <a:rPr lang="en-US" sz="3500" dirty="0" err="1" smtClean="0"/>
              <a:t>mos</a:t>
            </a:r>
            <a:r>
              <a:rPr lang="en-US" sz="3500" dirty="0" smtClean="0"/>
              <a:t> </a:t>
            </a:r>
            <a:r>
              <a:rPr lang="en-US" sz="3500" dirty="0" err="1" smtClean="0"/>
              <a:t>kemi</a:t>
            </a:r>
            <a:r>
              <a:rPr lang="en-US" sz="3500" dirty="0" smtClean="0"/>
              <a:t> </a:t>
            </a:r>
            <a:r>
              <a:rPr lang="en-US" sz="3500" dirty="0" err="1" smtClean="0"/>
              <a:t>tejkalim</a:t>
            </a:r>
            <a:r>
              <a:rPr lang="en-US" sz="3500" dirty="0" smtClean="0"/>
              <a:t> </a:t>
            </a:r>
            <a:r>
              <a:rPr lang="en-US" sz="3500" dirty="0" err="1" smtClean="0"/>
              <a:t>të</a:t>
            </a:r>
            <a:r>
              <a:rPr lang="en-US" sz="3500" dirty="0" smtClean="0"/>
              <a:t> </a:t>
            </a:r>
            <a:r>
              <a:rPr lang="en-US" sz="3500" dirty="0" err="1" smtClean="0"/>
              <a:t>programit</a:t>
            </a:r>
            <a:r>
              <a:rPr lang="en-US" sz="3500" dirty="0" smtClean="0"/>
              <a:t>.</a:t>
            </a:r>
          </a:p>
          <a:p>
            <a:pPr algn="just"/>
            <a:r>
              <a:rPr lang="en-US" sz="3500" dirty="0" smtClean="0"/>
              <a:t>Me </a:t>
            </a:r>
            <a:r>
              <a:rPr lang="en-US" sz="3500" dirty="0" err="1" smtClean="0"/>
              <a:t>miratimin</a:t>
            </a:r>
            <a:r>
              <a:rPr lang="en-US" sz="3500" dirty="0" smtClean="0"/>
              <a:t> e </a:t>
            </a:r>
            <a:r>
              <a:rPr lang="en-US" sz="3500" dirty="0" err="1" smtClean="0"/>
              <a:t>buxhetit</a:t>
            </a:r>
            <a:r>
              <a:rPr lang="en-US" sz="3500" dirty="0" smtClean="0"/>
              <a:t>  </a:t>
            </a:r>
            <a:r>
              <a:rPr lang="en-US" sz="3500" dirty="0" err="1" smtClean="0"/>
              <a:t>të</a:t>
            </a:r>
            <a:r>
              <a:rPr lang="en-US" sz="3500" dirty="0" smtClean="0"/>
              <a:t> </a:t>
            </a:r>
            <a:r>
              <a:rPr lang="en-US" sz="3500" dirty="0" err="1" smtClean="0"/>
              <a:t>vitit</a:t>
            </a:r>
            <a:r>
              <a:rPr lang="en-US" sz="3500" dirty="0" smtClean="0"/>
              <a:t> 2021  do </a:t>
            </a:r>
            <a:r>
              <a:rPr lang="en-US" sz="3500" dirty="0" err="1" smtClean="0"/>
              <a:t>të</a:t>
            </a:r>
            <a:r>
              <a:rPr lang="en-US" sz="3500" dirty="0" smtClean="0"/>
              <a:t> </a:t>
            </a:r>
            <a:r>
              <a:rPr lang="en-US" sz="3500" dirty="0" err="1" smtClean="0"/>
              <a:t>realizojmë</a:t>
            </a:r>
            <a:r>
              <a:rPr lang="en-US" sz="3500" dirty="0" smtClean="0"/>
              <a:t> </a:t>
            </a:r>
            <a:r>
              <a:rPr lang="en-US" sz="3500" dirty="0" err="1" smtClean="0"/>
              <a:t>në</a:t>
            </a:r>
            <a:r>
              <a:rPr lang="en-US" sz="3500" dirty="0" smtClean="0"/>
              <a:t> </a:t>
            </a:r>
            <a:r>
              <a:rPr lang="en-US" sz="3500" dirty="0" err="1" smtClean="0"/>
              <a:t>kohë</a:t>
            </a:r>
            <a:r>
              <a:rPr lang="en-US" sz="3500" dirty="0" smtClean="0"/>
              <a:t> </a:t>
            </a:r>
            <a:r>
              <a:rPr lang="en-US" sz="3500" dirty="0" err="1" smtClean="0"/>
              <a:t>detajimin</a:t>
            </a:r>
            <a:r>
              <a:rPr lang="en-US" sz="3500" dirty="0" smtClean="0"/>
              <a:t> </a:t>
            </a:r>
            <a:r>
              <a:rPr lang="en-US" sz="3500" dirty="0" err="1" smtClean="0"/>
              <a:t>sa</a:t>
            </a:r>
            <a:r>
              <a:rPr lang="en-US" sz="3500" dirty="0" smtClean="0"/>
              <a:t> </a:t>
            </a:r>
            <a:r>
              <a:rPr lang="en-US" sz="3500" dirty="0" err="1" smtClean="0"/>
              <a:t>më</a:t>
            </a:r>
            <a:r>
              <a:rPr lang="en-US" sz="3500" dirty="0" smtClean="0"/>
              <a:t> real </a:t>
            </a:r>
            <a:r>
              <a:rPr lang="en-US" sz="3500" dirty="0" err="1" smtClean="0"/>
              <a:t>të</a:t>
            </a:r>
            <a:r>
              <a:rPr lang="en-US" sz="3500" dirty="0" smtClean="0"/>
              <a:t> </a:t>
            </a:r>
            <a:r>
              <a:rPr lang="en-US" sz="3500" dirty="0" err="1" smtClean="0"/>
              <a:t>tij</a:t>
            </a:r>
            <a:r>
              <a:rPr lang="en-US" sz="3500" dirty="0" smtClean="0"/>
              <a:t> </a:t>
            </a:r>
            <a:r>
              <a:rPr lang="en-US" sz="3500" dirty="0" err="1" smtClean="0"/>
              <a:t>sipas</a:t>
            </a:r>
            <a:r>
              <a:rPr lang="en-US" sz="3500" dirty="0" smtClean="0"/>
              <a:t> </a:t>
            </a:r>
            <a:r>
              <a:rPr lang="en-US" sz="3500" dirty="0" err="1" smtClean="0"/>
              <a:t>zërave</a:t>
            </a:r>
            <a:r>
              <a:rPr lang="en-US" sz="3500" dirty="0" smtClean="0"/>
              <a:t> </a:t>
            </a:r>
            <a:r>
              <a:rPr lang="en-US" sz="3500" dirty="0" err="1" smtClean="0"/>
              <a:t>të</a:t>
            </a:r>
            <a:r>
              <a:rPr lang="en-US" sz="3500" dirty="0" smtClean="0"/>
              <a:t> </a:t>
            </a:r>
            <a:r>
              <a:rPr lang="en-US" sz="3500" dirty="0" err="1" smtClean="0"/>
              <a:t>shpenzimeve</a:t>
            </a:r>
            <a:r>
              <a:rPr lang="en-US" sz="3500" dirty="0" smtClean="0"/>
              <a:t> </a:t>
            </a:r>
            <a:r>
              <a:rPr lang="en-US" sz="3500" dirty="0" err="1" smtClean="0"/>
              <a:t>dhe</a:t>
            </a:r>
            <a:r>
              <a:rPr lang="en-US" sz="3500" dirty="0" smtClean="0"/>
              <a:t> </a:t>
            </a:r>
            <a:r>
              <a:rPr lang="en-US" sz="3500" dirty="0" err="1" smtClean="0"/>
              <a:t>të</a:t>
            </a:r>
            <a:r>
              <a:rPr lang="en-US" sz="3500" dirty="0" smtClean="0"/>
              <a:t> </a:t>
            </a:r>
            <a:r>
              <a:rPr lang="en-US" sz="3500" dirty="0" err="1" smtClean="0"/>
              <a:t>ndiqet</a:t>
            </a:r>
            <a:r>
              <a:rPr lang="en-US" sz="3500" dirty="0" smtClean="0"/>
              <a:t> </a:t>
            </a:r>
            <a:r>
              <a:rPr lang="en-US" sz="3500" dirty="0" err="1" smtClean="0"/>
              <a:t>të</a:t>
            </a:r>
            <a:r>
              <a:rPr lang="en-US" sz="3500" dirty="0" smtClean="0"/>
              <a:t> </a:t>
            </a:r>
            <a:r>
              <a:rPr lang="en-US" sz="3500" dirty="0" err="1" smtClean="0"/>
              <a:t>gjitha</a:t>
            </a:r>
            <a:r>
              <a:rPr lang="en-US" sz="3500" dirty="0" smtClean="0"/>
              <a:t> </a:t>
            </a:r>
            <a:r>
              <a:rPr lang="en-US" sz="3500" dirty="0" err="1" smtClean="0"/>
              <a:t>shpenzimet</a:t>
            </a:r>
            <a:r>
              <a:rPr lang="en-US" sz="3500" dirty="0" smtClean="0"/>
              <a:t>.</a:t>
            </a:r>
          </a:p>
          <a:p>
            <a:pPr algn="just"/>
            <a:r>
              <a:rPr lang="en-US" sz="3500" dirty="0" smtClean="0"/>
              <a:t>Do </a:t>
            </a:r>
            <a:r>
              <a:rPr lang="en-US" sz="3500" dirty="0" err="1" smtClean="0"/>
              <a:t>të</a:t>
            </a:r>
            <a:r>
              <a:rPr lang="en-US" sz="3500" dirty="0" smtClean="0"/>
              <a:t> </a:t>
            </a:r>
            <a:r>
              <a:rPr lang="en-US" sz="3500" dirty="0" err="1" smtClean="0"/>
              <a:t>shprehemi</a:t>
            </a:r>
            <a:r>
              <a:rPr lang="en-US" sz="3500" dirty="0" smtClean="0"/>
              <a:t> </a:t>
            </a:r>
            <a:r>
              <a:rPr lang="en-US" sz="3500" dirty="0" err="1" smtClean="0"/>
              <a:t>në</a:t>
            </a:r>
            <a:r>
              <a:rPr lang="en-US" sz="3500" dirty="0" smtClean="0"/>
              <a:t> </a:t>
            </a:r>
            <a:r>
              <a:rPr lang="en-US" sz="3500" dirty="0" err="1" smtClean="0"/>
              <a:t>kohë</a:t>
            </a:r>
            <a:r>
              <a:rPr lang="en-US" sz="3500" dirty="0" smtClean="0"/>
              <a:t> </a:t>
            </a:r>
            <a:r>
              <a:rPr lang="en-US" sz="3500" dirty="0" err="1" smtClean="0"/>
              <a:t>për</a:t>
            </a:r>
            <a:r>
              <a:rPr lang="en-US" sz="3500" dirty="0" smtClean="0"/>
              <a:t> </a:t>
            </a:r>
            <a:r>
              <a:rPr lang="en-US" sz="3500" dirty="0" err="1" smtClean="0"/>
              <a:t>praktikat</a:t>
            </a:r>
            <a:r>
              <a:rPr lang="en-US" sz="3500" dirty="0" smtClean="0"/>
              <a:t> </a:t>
            </a:r>
            <a:r>
              <a:rPr lang="en-US" sz="3500" dirty="0" err="1" smtClean="0"/>
              <a:t>shkresore</a:t>
            </a:r>
            <a:r>
              <a:rPr lang="en-US" sz="3500" dirty="0" smtClean="0"/>
              <a:t> </a:t>
            </a:r>
            <a:r>
              <a:rPr lang="en-US" sz="3500" dirty="0" err="1" smtClean="0"/>
              <a:t>që</a:t>
            </a:r>
            <a:r>
              <a:rPr lang="en-US" sz="3500" dirty="0" smtClean="0"/>
              <a:t> </a:t>
            </a:r>
            <a:r>
              <a:rPr lang="en-US" sz="3500" dirty="0" err="1" smtClean="0"/>
              <a:t>i</a:t>
            </a:r>
            <a:r>
              <a:rPr lang="en-US" sz="3500" dirty="0" smtClean="0"/>
              <a:t> </a:t>
            </a:r>
            <a:r>
              <a:rPr lang="en-US" sz="3500" dirty="0" err="1" smtClean="0"/>
              <a:t>përkasin</a:t>
            </a:r>
            <a:r>
              <a:rPr lang="en-US" sz="3500" dirty="0" smtClean="0"/>
              <a:t> </a:t>
            </a:r>
            <a:r>
              <a:rPr lang="en-US" sz="3500" dirty="0" err="1" smtClean="0"/>
              <a:t>Sektorit</a:t>
            </a:r>
            <a:r>
              <a:rPr lang="en-US" sz="3500" dirty="0" smtClean="0"/>
              <a:t> </a:t>
            </a:r>
            <a:r>
              <a:rPr lang="en-US" sz="3500" dirty="0" err="1" smtClean="0"/>
              <a:t>Financës</a:t>
            </a:r>
            <a:r>
              <a:rPr lang="en-US" sz="3500" dirty="0" smtClean="0"/>
              <a:t> </a:t>
            </a:r>
            <a:r>
              <a:rPr lang="en-US" sz="3500" dirty="0" err="1" smtClean="0"/>
              <a:t>dhe</a:t>
            </a:r>
            <a:r>
              <a:rPr lang="en-US" sz="3500" dirty="0" smtClean="0"/>
              <a:t> </a:t>
            </a:r>
            <a:r>
              <a:rPr lang="en-US" sz="3500" dirty="0" err="1" smtClean="0"/>
              <a:t>Shërbimeve</a:t>
            </a:r>
            <a:r>
              <a:rPr lang="en-US" sz="3500" dirty="0" smtClean="0"/>
              <a:t> </a:t>
            </a:r>
            <a:r>
              <a:rPr lang="en-US" sz="3500" dirty="0" err="1" smtClean="0"/>
              <a:t>Mbështetëse</a:t>
            </a:r>
            <a:r>
              <a:rPr lang="en-US" sz="3500" dirty="0" smtClean="0"/>
              <a:t>.</a:t>
            </a:r>
          </a:p>
          <a:p>
            <a:endParaRPr lang="en-US" sz="3500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367</TotalTime>
  <Words>1089</Words>
  <Application>Microsoft Office PowerPoint</Application>
  <PresentationFormat>On-screen Show (4:3)</PresentationFormat>
  <Paragraphs>156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Flow</vt:lpstr>
      <vt:lpstr>        MBI VEPRIMTARINË FINANCIARE, SHËRBIMET MBËSHTETËSE DHE SHPENZIMET PËR VITIN 2020.</vt:lpstr>
      <vt:lpstr>Statistika dhe struktura :</vt:lpstr>
      <vt:lpstr>    Tabela e realizimit të buxhetit janar-dhjetor 2020 :</vt:lpstr>
      <vt:lpstr>Mbi zbatimin e buxhetit (Pagat &amp; sigurimet) :</vt:lpstr>
      <vt:lpstr>Mbi zbatimin e buxhetit (Shpenzimet  operative) :</vt:lpstr>
      <vt:lpstr>Mbi zbatimin e buxhetit (investimet dhe të tjerë) :</vt:lpstr>
      <vt:lpstr>Mbi zbatimin e buxhetit (Tenderimet dhe kontratat) :</vt:lpstr>
      <vt:lpstr>Detyrimet të pashlyera dhe të ardhurat e NJVV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nurce</cp:lastModifiedBy>
  <cp:revision>69</cp:revision>
  <dcterms:created xsi:type="dcterms:W3CDTF">2006-08-16T00:00:00Z</dcterms:created>
  <dcterms:modified xsi:type="dcterms:W3CDTF">2021-01-15T09:55:54Z</dcterms:modified>
</cp:coreProperties>
</file>